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601" r:id="rId4"/>
    <p:sldId id="606" r:id="rId5"/>
    <p:sldId id="607" r:id="rId6"/>
    <p:sldId id="608" r:id="rId7"/>
    <p:sldId id="609" r:id="rId8"/>
    <p:sldId id="610" r:id="rId9"/>
    <p:sldId id="602" r:id="rId10"/>
    <p:sldId id="603" r:id="rId11"/>
    <p:sldId id="604" r:id="rId12"/>
    <p:sldId id="605" r:id="rId13"/>
    <p:sldId id="319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5" clrIdx="0"/>
  <p:cmAuthor id="0" name="lenovo" initials="l" lastIdx="4" clrIdx="0"/>
  <p:cmAuthor id="7" name="kingsoft" initials="k" lastIdx="1" clrIdx="0"/>
  <p:cmAuthor id="8" name="未知用户1" initials="未" lastIdx="0" clrIdx="0"/>
  <p:cmAuthor id="2" name="朱守超" initials="朱" lastIdx="3" clrIdx="2"/>
  <p:cmAuthor id="9" name="幸兴" initials="幸" lastIdx="1" clrIdx="8"/>
  <p:cmAuthor id="3" name="dell" initials="d" lastIdx="1" clrIdx="2"/>
  <p:cmAuthor id="10" name="yyyaogd@126.com" initials="y" lastIdx="0" clrIdx="0"/>
  <p:cmAuthor id="4" name="123" initials="" lastIdx="2" clrIdx="0"/>
  <p:cmAuthor id="5" name="Administrator" initials="A" lastIdx="1" clrIdx="4"/>
  <p:cmAuthor id="6" name="雨林木风" initials="" lastIdx="10" clrIdx="0"/>
  <p:cmAuthor id="12" name="LENOVO" initials="L" lastIdx="1" clrIdx="11"/>
  <p:cmAuthor id="11" name="wucj" initials="w" lastIdx="2" clrIdx="0"/>
  <p:cmAuthor id="13" name="SkyUser" initials="S" lastIdx="0" clrIdx="0"/>
  <p:cmAuthor id="14" name="zq" initials="z" lastIdx="0" clrIdx="0"/>
  <p:cmAuthor id="15" name="manqini2017" initials="m" lastIdx="1" clrIdx="14"/>
  <p:cmAuthor id="16" name="志龙 姜" initials="志" lastIdx="0" clrIdx="0"/>
  <p:cmAuthor id="17" name="SHMILY" initials="S" lastIdx="0" clrIdx="0"/>
  <p:cmAuthor id="18" name="admin" initials="a" lastIdx="0" clrIdx="0"/>
  <p:cmAuthor id="19" name="Tracy Chen" initials="T" lastIdx="0" clrIdx="0"/>
  <p:cmAuthor id="20" name="dongwc0205" initials="d" lastIdx="0" clrIdx="15"/>
  <p:cmAuthor id="21" name="Hi_ Young" initials="H" lastIdx="0" clrIdx="0"/>
  <p:cmAuthor id="22" name="pangyt" initials="p" lastIdx="0" clrIdx="0"/>
  <p:cmAuthor id="23" name="easonyoun" initials="e" lastIdx="0" clrIdx="0"/>
  <p:cmAuthor id="24" name="zhouyangfan" initials="z" lastIdx="0" clrIdx="0"/>
  <p:cmAuthor id="25" name="tplife" initials="t" lastIdx="0" clrIdx="0"/>
  <p:cmAuthor id="26" name="??" initials="?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4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false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true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true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true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true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true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true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true"/>
          </p:cNvSpPr>
          <p:nvPr>
            <p:ph type="title" hasCustomPrompt="true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false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true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false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 hasCustomPrompt="true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false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true"/>
          </p:cNvSpPr>
          <p:nvPr>
            <p:ph type="body" idx="1" hasCustomPrompt="true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false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false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 hasCustomPrompt="true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false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 hasCustomPrompt="true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false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false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true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true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 hasCustomPrompt="true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false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true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false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fals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8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8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8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8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9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  <p:custDataLst>
              <p:tags r:id="rId1"/>
            </p:custDataLst>
          </p:nvPr>
        </p:nvSpPr>
        <p:spPr>
          <a:xfrm>
            <a:off x="1198880" y="914400"/>
            <a:ext cx="10680700" cy="2570480"/>
          </a:xfrm>
        </p:spPr>
        <p:txBody>
          <a:bodyPr/>
          <a:p>
            <a:r>
              <a:rPr lang="zh-CN" altLang="zh-CN"/>
              <a:t>试题难度分析方法及其应用</a:t>
            </a:r>
            <a:endParaRPr lang="zh-CN" altLang="zh-CN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940765"/>
            <a:ext cx="9799200" cy="1472400"/>
          </a:xfrm>
        </p:spPr>
        <p:txBody>
          <a:bodyPr/>
          <a:p>
            <a:r>
              <a:rPr lang="zh-CN" altLang="en-US"/>
              <a:t>珠海市教育研究院教育质量监测室</a:t>
            </a:r>
            <a:endParaRPr lang="zh-CN" altLang="en-US"/>
          </a:p>
          <a:p>
            <a:r>
              <a:rPr lang="en-US" altLang="zh-CN"/>
              <a:t>2026</a:t>
            </a:r>
            <a:r>
              <a:rPr lang="zh-CN" altLang="en-US"/>
              <a:t>年</a:t>
            </a:r>
            <a:r>
              <a:rPr lang="en-US" altLang="en-US"/>
              <a:t>7</a:t>
            </a:r>
            <a:r>
              <a:rPr lang="zh-CN" altLang="en-US"/>
              <a:t>月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true"/>
          <p:nvPr/>
        </p:nvSpPr>
        <p:spPr>
          <a:xfrm>
            <a:off x="2345055" y="860425"/>
            <a:ext cx="88868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用对数算出每个学校每道题的</a:t>
            </a:r>
            <a:r>
              <a:rPr lang="en-US" altLang="zh-CN"/>
              <a:t>“</a:t>
            </a:r>
            <a:r>
              <a:rPr lang="zh-CN" altLang="en-US"/>
              <a:t>难度指数</a:t>
            </a:r>
            <a:r>
              <a:rPr lang="en-US" altLang="zh-CN"/>
              <a:t>”</a:t>
            </a:r>
            <a:r>
              <a:rPr lang="zh-CN" altLang="en-US"/>
              <a:t>，并用平均数算出全市每道题的难度指数。</a:t>
            </a:r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609600" y="1805305"/>
          <a:ext cx="10972800" cy="4048125"/>
        </p:xfrm>
        <a:graphic>
          <a:graphicData uri="http://schemas.openxmlformats.org/drawingml/2006/table">
            <a:tbl>
              <a:tblPr/>
              <a:tblGrid>
                <a:gridCol w="713740"/>
                <a:gridCol w="869950"/>
                <a:gridCol w="714375"/>
                <a:gridCol w="713740"/>
                <a:gridCol w="713740"/>
                <a:gridCol w="713740"/>
                <a:gridCol w="714375"/>
                <a:gridCol w="713740"/>
                <a:gridCol w="713740"/>
                <a:gridCol w="714375"/>
                <a:gridCol w="713740"/>
                <a:gridCol w="713740"/>
                <a:gridCol w="713740"/>
                <a:gridCol w="822325"/>
              </a:tblGrid>
              <a:tr h="6546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学校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参考人数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一.3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一.4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一.6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一.8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一.9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一.10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A校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745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8.6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16.3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B校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904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78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C校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957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7.5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43.9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D校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1278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11.2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103.1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E校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887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8.3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14.6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F校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1105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7.8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7.4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32.3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G校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982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8.0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8.3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18.6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H校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831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22.4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全市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itchFamily="2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4.3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9.2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6.4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32.7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</a:tbl>
          </a:graphicData>
        </a:graphic>
      </p:graphicFrame>
      <p:sp>
        <p:nvSpPr>
          <p:cNvPr id="7" name="矩形标注 6"/>
          <p:cNvSpPr/>
          <p:nvPr/>
        </p:nvSpPr>
        <p:spPr>
          <a:xfrm>
            <a:off x="370840" y="735965"/>
            <a:ext cx="1837055" cy="616585"/>
          </a:xfrm>
          <a:prstGeom prst="wedgeRectCallout">
            <a:avLst>
              <a:gd name="adj1" fmla="val 67773"/>
              <a:gd name="adj2" fmla="val 244129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ym typeface="+mn-ea"/>
              </a:rPr>
              <a:t>输入：</a:t>
            </a:r>
            <a:r>
              <a:rPr lang="en-US" altLang="zh-CN">
                <a:sym typeface="+mn-ea"/>
              </a:rPr>
              <a:t>=log(C2,$O2)</a:t>
            </a:r>
            <a:endParaRPr lang="zh-CN" altLang="en-US"/>
          </a:p>
        </p:txBody>
      </p:sp>
      <p:sp>
        <p:nvSpPr>
          <p:cNvPr id="8" name="矩形标注 7"/>
          <p:cNvSpPr/>
          <p:nvPr/>
        </p:nvSpPr>
        <p:spPr>
          <a:xfrm>
            <a:off x="615950" y="6133465"/>
            <a:ext cx="1591945" cy="591185"/>
          </a:xfrm>
          <a:prstGeom prst="wedgeRectCallout">
            <a:avLst>
              <a:gd name="adj1" fmla="val 59413"/>
              <a:gd name="adj2" fmla="val -121643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=AVERAGE(C13:C20)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true"/>
          <p:nvPr/>
        </p:nvSpPr>
        <p:spPr>
          <a:xfrm>
            <a:off x="1188085" y="427355"/>
            <a:ext cx="101828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用全市每道题的难度指数减去每个学校每道题的难度指数，负数代表这个学校这道题需要改进。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/>
        </p:nvGraphicFramePr>
        <p:xfrm>
          <a:off x="522605" y="1704530"/>
          <a:ext cx="11614150" cy="2834005"/>
        </p:xfrm>
        <a:graphic>
          <a:graphicData uri="http://schemas.openxmlformats.org/drawingml/2006/table">
            <a:tbl>
              <a:tblPr/>
              <a:tblGrid>
                <a:gridCol w="713740"/>
                <a:gridCol w="869950"/>
                <a:gridCol w="714375"/>
                <a:gridCol w="713740"/>
                <a:gridCol w="713740"/>
                <a:gridCol w="713740"/>
                <a:gridCol w="714375"/>
                <a:gridCol w="713740"/>
                <a:gridCol w="713740"/>
                <a:gridCol w="714375"/>
                <a:gridCol w="713740"/>
                <a:gridCol w="713740"/>
                <a:gridCol w="713740"/>
                <a:gridCol w="822325"/>
              </a:tblGrid>
              <a:tr h="4584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学校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参考人数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一.3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一.4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一.6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一.8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一.9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一.10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2635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A校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745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-1.3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-0.5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-0.0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16.4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41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B校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904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-0.9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-0.3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22.3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41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C校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957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-1.5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-0.4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-1.5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-11.2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41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D校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1278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-0.5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-5.0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-70.4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35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E校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887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-0.0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-0.6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2.3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-0.6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-0.0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</a:t>
                      </a: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5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18.1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41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F校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1105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-0.5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-1.6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-2.0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-1.4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-0.3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41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G校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982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-0.0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-0.2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-0.1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-1.9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14.1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35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H校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831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-0.5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-0.6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-1.0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10.3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2641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全市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itchFamily="2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</a:tbl>
          </a:graphicData>
        </a:graphic>
      </p:graphicFrame>
      <p:sp>
        <p:nvSpPr>
          <p:cNvPr id="6" name="矩形标注 5"/>
          <p:cNvSpPr/>
          <p:nvPr/>
        </p:nvSpPr>
        <p:spPr>
          <a:xfrm>
            <a:off x="458470" y="848995"/>
            <a:ext cx="1541780" cy="560070"/>
          </a:xfrm>
          <a:prstGeom prst="wedgeRectCallout">
            <a:avLst>
              <a:gd name="adj1" fmla="val 66062"/>
              <a:gd name="adj2" fmla="val 210770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=C$21-C13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4382770" y="2292350"/>
            <a:ext cx="4307840" cy="1691640"/>
          </a:xfrm>
        </p:spPr>
        <p:txBody>
          <a:bodyPr>
            <a:noAutofit/>
          </a:bodyPr>
          <a:p>
            <a:r>
              <a:rPr lang="zh-CN" altLang="en-US" sz="8800"/>
              <a:t>谢</a:t>
            </a:r>
            <a:r>
              <a:rPr lang="en-US" altLang="zh-CN" sz="8800"/>
              <a:t> </a:t>
            </a:r>
            <a:r>
              <a:rPr lang="zh-CN" altLang="en-US" sz="8800"/>
              <a:t>谢！</a:t>
            </a:r>
            <a:endParaRPr lang="zh-CN" altLang="en-US" sz="880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 “</a:t>
            </a:r>
            <a:r>
              <a:rPr lang="zh-CN" altLang="en-US">
                <a:sym typeface="+mn-ea"/>
              </a:rPr>
              <a:t>试题难度指数模型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法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p>
            <a:r>
              <a:rPr lang="zh-CN" altLang="en-US" sz="2400"/>
              <a:t>问题：每次考试，得到了各学科各小题得分。如何通过数据对比，找到本单位解答情况不够理想，需要教学改进的试题？</a:t>
            </a:r>
            <a:endParaRPr lang="zh-CN" altLang="en-US" sz="2400"/>
          </a:p>
          <a:p>
            <a:pPr marL="0" indent="0">
              <a:buNone/>
            </a:pPr>
            <a:endParaRPr lang="zh-CN" altLang="en-US" sz="240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2.3 </a:t>
            </a:r>
            <a:r>
              <a:rPr lang="zh-CN" altLang="en-US">
                <a:sym typeface="+mn-ea"/>
              </a:rPr>
              <a:t>试题难度指数模型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true"/>
              </p:cNvSpPr>
              <p:nvPr>
                <p:ph idx="1"/>
              </p:nvPr>
            </p:nvSpPr>
            <p:spPr>
              <a:xfrm>
                <a:off x="608330" y="1490345"/>
                <a:ext cx="10968990" cy="5123815"/>
              </a:xfrm>
            </p:spPr>
            <p:txBody>
              <a:bodyPr>
                <a:normAutofit lnSpcReduction="10000"/>
              </a:bodyPr>
              <a:p>
                <a:pPr marL="0" indent="0">
                  <a:buNone/>
                </a:pPr>
                <a:endParaRPr lang="zh-CN" altLang="en-US" sz="2400"/>
              </a:p>
              <a:p>
                <a:pPr marL="0" indent="0">
                  <a:buNone/>
                </a:pPr>
                <a:r>
                  <a:rPr lang="en-US" altLang="zh-CN" sz="2400"/>
                  <a:t>2.3.1 </a:t>
                </a:r>
                <a:r>
                  <a:rPr lang="zh-CN" altLang="en-US" sz="2400"/>
                  <a:t>基本假设如下：</a:t>
                </a:r>
                <a:endParaRPr lang="zh-CN" altLang="en-US" sz="2400"/>
              </a:p>
              <a:p>
                <a:pPr marL="0" indent="0">
                  <a:buNone/>
                </a:pPr>
                <a:endParaRPr lang="zh-CN" altLang="en-US" sz="240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9600" i="1">
                          <a:latin typeface="Cambria Math" panose="02040503050406030204" charset="0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96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9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r>
                            <a:rPr lang="en-US" altLang="zh-CN" sz="9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𝐴</m:t>
                          </m:r>
                        </m:e>
                        <m:sup>
                          <m:r>
                            <a:rPr lang="en-US" altLang="zh-CN" sz="96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𝑁</m:t>
                          </m:r>
                        </m:sup>
                      </m:sSup>
                    </m:oMath>
                  </m:oMathPara>
                </a14:m>
                <a:endParaRPr lang="zh-CN" altLang="en-US" sz="9600"/>
              </a:p>
            </p:txBody>
          </p:sp>
        </mc:Choice>
        <mc:Fallback>
          <p:sp>
            <p:nvSpPr>
              <p:cNvPr id="3" name="内容占位符 2"/>
              <p:cNvSpPr>
                <a:spLocks noRot="true" noChangeAspect="true" noMove="true" noResize="true" noEditPoints="true" noAdjustHandles="true" noChangeArrowheads="true" noChangeShapeType="true" noTextEdit="true"/>
              </p:cNvSpPr>
              <p:nvPr>
                <p:ph idx="1"/>
              </p:nvPr>
            </p:nvSpPr>
            <p:spPr>
              <a:xfrm>
                <a:off x="608330" y="1490345"/>
                <a:ext cx="10968990" cy="5123815"/>
              </a:xfrm>
              <a:blipFill rotWithShape="true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圆角矩形标注 3"/>
          <p:cNvSpPr/>
          <p:nvPr/>
        </p:nvSpPr>
        <p:spPr>
          <a:xfrm>
            <a:off x="2258060" y="5267960"/>
            <a:ext cx="1742440" cy="824230"/>
          </a:xfrm>
          <a:prstGeom prst="wedgeRoundRectCallout">
            <a:avLst>
              <a:gd name="adj1" fmla="val 63666"/>
              <a:gd name="adj2" fmla="val -171396"/>
              <a:gd name="adj3" fmla="val 16667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某群体某题得分率（某群体某题难度系数）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5" name="圆角矩形标注 4"/>
          <p:cNvSpPr/>
          <p:nvPr>
            <p:custDataLst>
              <p:tags r:id="rId2"/>
            </p:custDataLst>
          </p:nvPr>
        </p:nvSpPr>
        <p:spPr>
          <a:xfrm>
            <a:off x="8644255" y="2731135"/>
            <a:ext cx="1742440" cy="962660"/>
          </a:xfrm>
          <a:prstGeom prst="wedgeRoundRectCallout">
            <a:avLst>
              <a:gd name="adj1" fmla="val -91581"/>
              <a:gd name="adj2" fmla="val 66962"/>
              <a:gd name="adj3" fmla="val 16667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此试题难度指数（客观，对所有人都一样）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6" name="圆角矩形标注 5"/>
          <p:cNvSpPr/>
          <p:nvPr>
            <p:custDataLst>
              <p:tags r:id="rId3"/>
            </p:custDataLst>
          </p:nvPr>
        </p:nvSpPr>
        <p:spPr>
          <a:xfrm>
            <a:off x="6737985" y="5795645"/>
            <a:ext cx="2314575" cy="818515"/>
          </a:xfrm>
          <a:prstGeom prst="wedgeRoundRectCallout">
            <a:avLst>
              <a:gd name="adj1" fmla="val -40670"/>
              <a:gd name="adj2" fmla="val -183481"/>
              <a:gd name="adj3" fmla="val 16667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rgbClr val="FFFF00"/>
                </a:solidFill>
              </a:rPr>
              <a:t>该群体此类题中简单题得分率（主观，每人都可能不同）</a:t>
            </a:r>
            <a:endParaRPr lang="zh-CN" altLang="en-US">
              <a:solidFill>
                <a:srgbClr val="FFFF00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435045" y="608400"/>
            <a:ext cx="10969200" cy="705600"/>
          </a:xfrm>
        </p:spPr>
        <p:txBody>
          <a:bodyPr/>
          <a:p>
            <a:r>
              <a:rPr lang="en-US" altLang="zh-CN"/>
              <a:t>2.3.2</a:t>
            </a:r>
            <a:r>
              <a:rPr lang="zh-CN" altLang="en-US"/>
              <a:t>试题难度指数模型图示：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true"/>
              <p:nvPr/>
            </p:nvSpPr>
            <p:spPr>
              <a:xfrm>
                <a:off x="493395" y="4453890"/>
                <a:ext cx="10782300" cy="1764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>
                    <a:solidFill>
                      <a:schemeClr val="accent1"/>
                    </a:solidFill>
                  </a:rPr>
                  <a:t>练习</a:t>
                </a:r>
                <a:r>
                  <a:rPr lang="zh-CN" altLang="en-US"/>
                  <a:t>：</a:t>
                </a:r>
                <a:r>
                  <a:rPr lang="en-US" altLang="zh-CN"/>
                  <a:t>1</a:t>
                </a:r>
                <a:r>
                  <a:rPr lang="zh-CN" altLang="en-US"/>
                  <a:t>）每位学员代表一个学校，取一个</a:t>
                </a:r>
                <a:r>
                  <a:rPr lang="en-US" altLang="zh-CN"/>
                  <a:t>A</a:t>
                </a:r>
                <a:r>
                  <a:rPr lang="zh-CN" altLang="en-US"/>
                  <a:t>值（通过率，也得分率，是在</a:t>
                </a:r>
                <a:r>
                  <a:rPr lang="en-US" altLang="zh-CN"/>
                  <a:t>0-1</a:t>
                </a:r>
                <a:r>
                  <a:rPr lang="zh-CN" altLang="en-US"/>
                  <a:t>之间的一个小数，一般在</a:t>
                </a:r>
                <a:r>
                  <a:rPr lang="en-US" altLang="zh-CN"/>
                  <a:t>0.70-0.95</a:t>
                </a:r>
                <a:r>
                  <a:rPr lang="zh-CN" altLang="en-US"/>
                  <a:t>，全市平均值设为</a:t>
                </a:r>
                <a:r>
                  <a:rPr lang="en-US" altLang="zh-CN"/>
                  <a:t>0.85</a:t>
                </a:r>
                <a:r>
                  <a:rPr lang="zh-CN" altLang="en-US"/>
                  <a:t>），例如取</a:t>
                </a:r>
                <a:r>
                  <a:rPr lang="en-US" altLang="zh-CN"/>
                  <a:t>A=0.9</a:t>
                </a:r>
                <a:r>
                  <a:rPr lang="zh-CN" altLang="en-US"/>
                  <a:t>；</a:t>
                </a:r>
                <a:endParaRPr lang="zh-CN" altLang="en-US"/>
              </a:p>
              <a:p>
                <a:r>
                  <a:rPr lang="en-US" altLang="zh-CN"/>
                  <a:t>2</a:t>
                </a:r>
                <a:r>
                  <a:rPr lang="zh-CN" altLang="en-US"/>
                  <a:t>）设一道题的难度指数为</a:t>
                </a:r>
                <a:r>
                  <a:rPr lang="en-US" altLang="zh-CN"/>
                  <a:t>N</a:t>
                </a:r>
                <a:r>
                  <a:rPr lang="zh-CN" altLang="en-US"/>
                  <a:t>，每位学员自取一个</a:t>
                </a:r>
                <a:r>
                  <a:rPr lang="en-US" altLang="zh-CN"/>
                  <a:t>N</a:t>
                </a:r>
                <a:r>
                  <a:rPr lang="zh-CN" altLang="en-US"/>
                  <a:t>值，一般在</a:t>
                </a:r>
                <a:r>
                  <a:rPr lang="en-US" altLang="zh-CN"/>
                  <a:t>0.1-20</a:t>
                </a:r>
                <a:r>
                  <a:rPr lang="zh-CN" altLang="en-US"/>
                  <a:t>之间，一般取整数即可；例如，取</a:t>
                </a:r>
                <a:r>
                  <a:rPr lang="en-US" altLang="zh-CN"/>
                  <a:t>N=3</a:t>
                </a:r>
                <a:r>
                  <a:rPr lang="zh-CN" altLang="en-US"/>
                  <a:t>；</a:t>
                </a:r>
                <a:endParaRPr lang="zh-CN" altLang="en-US"/>
              </a:p>
              <a:p>
                <a:r>
                  <a:rPr lang="en-US" altLang="zh-CN"/>
                  <a:t>3</a:t>
                </a:r>
                <a:r>
                  <a:rPr lang="zh-CN" altLang="en-US"/>
                  <a:t>）计算这个学校这道题的得分率：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sSup>
                      <m:sSupPr>
                        <m:ctrlP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altLang="zh-CN"/>
                  <a:t>.(</a:t>
                </a:r>
                <a:r>
                  <a:rPr lang="zh-CN" altLang="en-US"/>
                  <a:t>在电子表格的一个单元格里输入：</a:t>
                </a:r>
                <a:r>
                  <a:rPr lang="en-US" altLang="zh-CN"/>
                  <a:t>“=A^N”</a:t>
                </a:r>
                <a:r>
                  <a:rPr lang="zh-CN" altLang="en-US"/>
                  <a:t>，再按回车键</a:t>
                </a:r>
                <a:r>
                  <a:rPr lang="en-US" altLang="zh-CN"/>
                  <a:t>“enter”</a:t>
                </a:r>
                <a:r>
                  <a:rPr lang="zh-CN" altLang="en-US"/>
                  <a:t>）</a:t>
                </a:r>
                <a:endParaRPr lang="zh-CN" altLang="en-US"/>
              </a:p>
              <a:p>
                <a:r>
                  <a:rPr lang="zh-CN" altLang="en-US"/>
                  <a:t>（</a:t>
                </a:r>
                <a:r>
                  <a:rPr lang="en-US" altLang="zh-CN"/>
                  <a:t>“^”</a:t>
                </a:r>
                <a:r>
                  <a:rPr lang="zh-CN" altLang="en-US"/>
                  <a:t>符号由同时按住</a:t>
                </a:r>
                <a:r>
                  <a:rPr lang="en-US" altLang="zh-CN"/>
                  <a:t>”SHIFT”</a:t>
                </a:r>
                <a:r>
                  <a:rPr lang="zh-CN" altLang="en-US"/>
                  <a:t>键和数学键</a:t>
                </a:r>
                <a:r>
                  <a:rPr lang="en-US" altLang="zh-CN"/>
                  <a:t>“6”</a:t>
                </a:r>
                <a:r>
                  <a:rPr lang="zh-CN" altLang="en-US"/>
                  <a:t>得到）</a:t>
                </a:r>
                <a:endParaRPr lang="zh-CN" altLang="en-US"/>
              </a:p>
            </p:txBody>
          </p:sp>
        </mc:Choice>
        <mc:Fallback>
          <p:sp>
            <p:nvSpPr>
              <p:cNvPr id="18" name="文本框 17"/>
              <p:cNvSpPr txBox="true">
                <a:spLocks noRot="true" noChangeAspect="true" noMove="true" noResize="true" noEditPoints="true" noAdjustHandles="true" noChangeArrowheads="true" noChangeShapeType="true" noTextEdit="true"/>
              </p:cNvSpPr>
              <p:nvPr/>
            </p:nvSpPr>
            <p:spPr>
              <a:xfrm>
                <a:off x="493395" y="4453890"/>
                <a:ext cx="10782300" cy="1764665"/>
              </a:xfrm>
              <a:prstGeom prst="rect">
                <a:avLst/>
              </a:prstGeom>
              <a:blipFill rotWithShape="true">
                <a:blip r:embed="rId1"/>
                <a:stretch>
                  <a:fillRect b="-1295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图片 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65" y="1684655"/>
            <a:ext cx="11752580" cy="252857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2.3.3 </a:t>
            </a:r>
            <a:r>
              <a:rPr lang="zh-CN" altLang="en-US"/>
              <a:t>底数：全市和各校最简单题得分率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全市最简单题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：将全市某学科某次考试的试题由易到难排序，取出一部分试题（得分率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0.7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以上，占全卷三分之一以上，或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题以上），使这些试题全市得分率的平均值为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0.85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，则称这些题的全体是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全市最简单题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全市最简单题得分率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0.85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某校最简单题得分率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：将某校在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全市最简单题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上的各题得分率取平均值，得到本次考试某校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最简单题得分率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。例如，某次全市高一数学考试，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三校的最简单题得分率分别为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0.95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0.92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0.9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2.3.4</a:t>
            </a:r>
            <a:r>
              <a:rPr lang="zh-CN" altLang="en-US"/>
              <a:t>试题的全市难度指数与各校难度指数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true"/>
              </p:cNvSpPr>
              <p:nvPr>
                <p:ph idx="1"/>
              </p:nvPr>
            </p:nvSpPr>
            <p:spPr/>
            <p:txBody>
              <a:bodyPr>
                <a:normAutofit lnSpcReduction="20000"/>
              </a:bodyPr>
              <a:p>
                <a:r>
                  <a:rPr lang="zh-CN" altLang="en-US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全市最简单题得分率为</a:t>
                </a:r>
                <a:r>
                  <a:rPr lang="en-US" altLang="zh-CN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0.85</a:t>
                </a:r>
                <a:r>
                  <a:rPr lang="zh-CN" altLang="en-US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，某题全市得分率为</a:t>
                </a:r>
                <a:r>
                  <a:rPr lang="en-US" altLang="zh-CN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P</a:t>
                </a:r>
                <a:r>
                  <a:rPr lang="zh-CN" altLang="en-US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，此题的全市难度指数为</a:t>
                </a:r>
                <a:r>
                  <a:rPr lang="en-US" altLang="zh-CN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N</a:t>
                </a:r>
                <a:r>
                  <a:rPr lang="zh-CN" altLang="en-US" sz="2400"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，则有：</a:t>
                </a:r>
                <a:endParaRPr lang="zh-CN" altLang="en-US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4800" i="1">
                          <a:latin typeface="Cambria Math" panose="02040503050406030204" charset="0"/>
                          <a:cs typeface="Cambria Math" panose="02040503050406030204" charset="0"/>
                        </a:rPr>
                        <m:t>𝑁</m:t>
                      </m:r>
                      <m:r>
                        <a:rPr lang="en-US" altLang="zh-CN" sz="48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4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zh-CN" sz="4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𝑙𝑜𝑔</m:t>
                          </m:r>
                        </m:e>
                        <m:sub>
                          <m:r>
                            <a:rPr lang="en-US" altLang="zh-CN" sz="4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0</m:t>
                          </m:r>
                          <m:r>
                            <a:rPr lang="en-US" altLang="zh-CN" sz="4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.</m:t>
                          </m:r>
                          <m:r>
                            <a:rPr lang="en-US" altLang="zh-CN" sz="48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85</m:t>
                          </m:r>
                        </m:sub>
                      </m:sSub>
                      <m:r>
                        <a:rPr lang="en-US" altLang="zh-CN" sz="4800" i="1">
                          <a:latin typeface="Cambria Math" panose="02040503050406030204" charset="0"/>
                          <a:cs typeface="Cambria Math" panose="02040503050406030204" charset="0"/>
                        </a:rPr>
                        <m:t>𝑃</m:t>
                      </m:r>
                    </m:oMath>
                  </m:oMathPara>
                </a14:m>
                <a:endParaRPr lang="en-US" altLang="zh-CN" sz="4800" i="1">
                  <a:latin typeface="Cambria Math" panose="02040503050406030204" charset="0"/>
                  <a:cs typeface="Cambria Math" panose="02040503050406030204" charset="0"/>
                </a:endParaRPr>
              </a:p>
              <a:p>
                <a:pPr marL="0" indent="0">
                  <a:buNone/>
                </a:pPr>
                <a:r>
                  <a:rPr lang="zh-CN" altLang="en-US" sz="2400"/>
                  <a:t>第</a:t>
                </a:r>
                <a:r>
                  <a:rPr lang="en-US" altLang="zh-CN" sz="2400"/>
                  <a:t>i</a:t>
                </a:r>
                <a:r>
                  <a:rPr lang="zh-CN" altLang="en-US" sz="2400"/>
                  <a:t>校最简单题得分率为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CN" altLang="en-US" sz="2400"/>
                  <a:t>，</a:t>
                </a:r>
                <a:r>
                  <a:rPr lang="zh-CN" altLang="en-US" sz="2400">
                    <a:sym typeface="+mn-ea"/>
                  </a:rPr>
                  <a:t>该校第</a:t>
                </a:r>
                <a:r>
                  <a:rPr lang="en-US" altLang="zh-CN" sz="2400">
                    <a:sym typeface="+mn-ea"/>
                  </a:rPr>
                  <a:t>j</a:t>
                </a:r>
                <a:r>
                  <a:rPr lang="zh-CN" altLang="en-US" sz="2400"/>
                  <a:t>题得分率为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𝑃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zh-CN" altLang="en-US" sz="2400"/>
                  <a:t>，第</a:t>
                </a:r>
                <a:r>
                  <a:rPr lang="en-US" altLang="zh-CN" sz="2400"/>
                  <a:t>i</a:t>
                </a:r>
                <a:r>
                  <a:rPr lang="zh-CN" altLang="en-US" sz="2400"/>
                  <a:t>校第</a:t>
                </a:r>
                <a:r>
                  <a:rPr lang="en-US" altLang="zh-CN" sz="2400"/>
                  <a:t>j</a:t>
                </a:r>
                <a:r>
                  <a:rPr lang="zh-CN" altLang="en-US" sz="2400"/>
                  <a:t>题的难度指数为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𝑁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zh-CN" altLang="en-US" sz="2400"/>
                  <a:t>，则有：</a:t>
                </a:r>
                <a:endParaRPr lang="zh-CN" altLang="en-US" sz="240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𝑖𝑗</m:t>
                          </m:r>
                        </m:sub>
                      </m:sSub>
                      <m:r>
                        <a:rPr lang="en-US" altLang="zh-CN" sz="44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𝑙𝑜𝑔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4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4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altLang="zh-CN" sz="4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4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altLang="zh-CN" sz="4400" i="1">
                  <a:latin typeface="Cambria Math" panose="02040503050406030204" charset="0"/>
                  <a:cs typeface="Cambria Math" panose="02040503050406030204" charset="0"/>
                </a:endParaRPr>
              </a:p>
              <a:p>
                <a:pPr marL="0" indent="0">
                  <a:buNone/>
                </a:pPr>
                <a:r>
                  <a:rPr lang="zh-CN" altLang="en-US" sz="2400">
                    <a:solidFill>
                      <a:schemeClr val="accent1"/>
                    </a:solidFill>
                  </a:rPr>
                  <a:t>评判方法</a:t>
                </a:r>
                <a:r>
                  <a:rPr lang="zh-CN" altLang="en-US" sz="2400"/>
                  <a:t>：同一道题，如果某校的难度指数高于全市，代表该校此题上的表现弱于全市；反之，如果难度指数低于全市，代表此题表现强于全市。</a:t>
                </a:r>
                <a:endParaRPr lang="zh-CN" altLang="en-US" sz="2400"/>
              </a:p>
            </p:txBody>
          </p:sp>
        </mc:Choice>
        <mc:Fallback>
          <p:sp>
            <p:nvSpPr>
              <p:cNvPr id="3" name="内容占位符 2"/>
              <p:cNvSpPr>
                <a:spLocks noRot="true" noChangeAspect="true" noMove="true" noResize="true" noEditPoints="true" noAdjustHandles="true" noChangeArrowheads="true" noChangeShapeType="true" noTextEdit="true"/>
              </p:cNvSpPr>
              <p:nvPr>
                <p:ph idx="1"/>
              </p:nvPr>
            </p:nvSpPr>
            <p:spPr>
              <a:blipFill rotWithShape="true">
                <a:blip r:embed="rId1"/>
                <a:stretch>
                  <a:fillRect l="-1" t="-1" r="3" b="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/>
              <a:t>2.3.5 </a:t>
            </a:r>
            <a:r>
              <a:rPr lang="zh-CN" altLang="en-US"/>
              <a:t>折算后的各校的最简单题得分率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true"/>
              </p:cNvSpPr>
              <p:nvPr>
                <p:ph idx="1"/>
              </p:nvPr>
            </p:nvSpPr>
            <p:spPr>
              <a:xfrm>
                <a:off x="677615" y="1402770"/>
                <a:ext cx="10969200" cy="4759200"/>
              </a:xfrm>
            </p:spPr>
            <p:txBody>
              <a:bodyPr>
                <a:normAutofit fontScale="70000"/>
              </a:bodyPr>
              <a:p>
                <a:r>
                  <a:rPr lang="zh-CN" altLang="en-US" sz="2400"/>
                  <a:t>如果某次考试整体难度过高，则按得分率由高到低取全卷三分之一左右的试题（</a:t>
                </a:r>
                <a:r>
                  <a:rPr lang="en-US" altLang="zh-CN" sz="2400"/>
                  <a:t>6</a:t>
                </a:r>
                <a:r>
                  <a:rPr lang="zh-CN" altLang="en-US" sz="2400"/>
                  <a:t>题以上），计算这些试题得分率的平均值，记为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2400"/>
                  <a:t>,</a:t>
                </a:r>
                <a:r>
                  <a:rPr lang="zh-CN" altLang="en-US" sz="2400"/>
                  <a:t>这批试题整体的难度指数用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𝑁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sz="2400"/>
                  <a:t>表示，则有：</a:t>
                </a:r>
                <a:endParaRPr lang="zh-CN" altLang="en-US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.</m:t>
                        </m:r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85</m:t>
                        </m:r>
                      </m:e>
                      <m:sup>
                        <m:sSub>
                          <m:sSubPr>
                            <m:ctrlPr>
                              <a:rPr lang="en-US" altLang="zh-CN" sz="44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44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CN" sz="44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altLang="zh-CN" sz="4400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sSub>
                      <m:sSubPr>
                        <m:ctrlP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4400"/>
                  <a:t>,</a:t>
                </a:r>
                <a:endParaRPr lang="en-US" altLang="zh-CN" sz="4400"/>
              </a:p>
              <a:p>
                <a:pPr marL="0" indent="0">
                  <a:buNone/>
                </a:pPr>
                <a:r>
                  <a:rPr lang="zh-CN" altLang="en-US" sz="4400"/>
                  <a:t>所以有：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𝑁</m:t>
                        </m:r>
                      </m:e>
                      <m:sub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</m:sub>
                    </m:sSub>
                    <m:r>
                      <a:rPr lang="en-US" altLang="zh-CN" sz="4400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sSub>
                      <m:sSubPr>
                        <m:ctrlP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𝑙𝑜𝑔</m:t>
                        </m:r>
                      </m:e>
                      <m:sub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.</m:t>
                        </m:r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85</m:t>
                        </m:r>
                      </m:sub>
                    </m:sSub>
                    <m:sSub>
                      <m:sSubPr>
                        <m:ctrlP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44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0</m:t>
                        </m:r>
                      </m:sub>
                    </m:sSub>
                    <m:r>
                      <a:rPr lang="en-US" altLang="zh-CN" sz="4400" i="1">
                        <a:latin typeface="Cambria Math" panose="02040503050406030204" charset="0"/>
                        <a:cs typeface="Cambria Math" panose="02040503050406030204" charset="0"/>
                      </a:rPr>
                      <m:t>.</m:t>
                    </m:r>
                  </m:oMath>
                </a14:m>
                <a:endParaRPr lang="en-US" altLang="zh-CN" sz="4400" i="1">
                  <a:latin typeface="Cambria Math" panose="02040503050406030204" charset="0"/>
                  <a:cs typeface="Cambria Math" panose="02040503050406030204" charset="0"/>
                </a:endParaRPr>
              </a:p>
              <a:p>
                <a:pPr marL="0" indent="0">
                  <a:buNone/>
                </a:pPr>
                <a:r>
                  <a:rPr lang="zh-CN" altLang="en-US" sz="3000"/>
                  <a:t>如果第</a:t>
                </a:r>
                <a:r>
                  <a:rPr lang="en-US" altLang="zh-CN" sz="3000"/>
                  <a:t>i</a:t>
                </a:r>
                <a:r>
                  <a:rPr lang="zh-CN" altLang="en-US" sz="3000"/>
                  <a:t>校这批试题的得分率平均值为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30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30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𝐵</m:t>
                        </m:r>
                      </m:e>
                      <m:sub>
                        <m:r>
                          <a:rPr lang="en-US" altLang="zh-CN" sz="30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CN" altLang="en-US" sz="3000"/>
                  <a:t>，经过折算后的最简单题得分率</a:t>
                </a:r>
                <a14:m>
                  <m:oMath xmlns:m="http://schemas.openxmlformats.org/officeDocument/2006/math">
                    <m:r>
                      <a:rPr lang="en-US" altLang="zh-CN" sz="3000">
                        <a:latin typeface="Cambria Math" panose="02040503050406030204" charset="0"/>
                      </a:rPr>
                      <m:t>为</m:t>
                    </m:r>
                    <m:sSub>
                      <m:sSubPr>
                        <m:ctrlPr>
                          <a:rPr lang="en-US" altLang="zh-CN" sz="30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30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30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CN" altLang="en-US" sz="3000">
                    <a:latin typeface="Cambria Math" panose="02040503050406030204" charset="0"/>
                    <a:cs typeface="Cambria Math" panose="02040503050406030204" charset="0"/>
                  </a:rPr>
                  <a:t>，则有</a:t>
                </a:r>
                <a:r>
                  <a:rPr lang="zh-CN" altLang="en-US" sz="3000"/>
                  <a:t>：</a:t>
                </a:r>
                <a:endParaRPr lang="zh-CN" altLang="en-US" sz="240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bPr>
                        <m:e>
                          <m:r>
                            <a:rPr lang="en-US" altLang="zh-CN" sz="2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CN" sz="2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400" i="1">
                          <a:latin typeface="Cambria Math" panose="02040503050406030204" charset="0"/>
                          <a:cs typeface="Cambria Math" panose="02040503050406030204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2400" i="1"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zh-CN" sz="2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altLang="zh-CN" sz="2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𝑖</m:t>
                              </m:r>
                            </m:sub>
                          </m:sSub>
                        </m:e>
                        <m:sup>
                          <m:sSub>
                            <m:sSubPr>
                              <m:ctrlPr>
                                <a:rPr lang="en-US" altLang="zh-CN" sz="2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CN" sz="2400" i="1">
                                  <a:latin typeface="Cambria Math" panose="02040503050406030204" charset="0"/>
                                  <a:cs typeface="Cambria Math" panose="02040503050406030204" charset="0"/>
                                </a:rPr>
                                <m:t>0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altLang="zh-CN" sz="2400" i="1">
                  <a:latin typeface="Cambria Math" panose="02040503050406030204" charset="0"/>
                  <a:cs typeface="Cambria Math" panose="02040503050406030204" charset="0"/>
                </a:endParaRPr>
              </a:p>
              <a:p>
                <a:pPr marL="0" indent="0">
                  <a:buNone/>
                </a:pPr>
                <a:r>
                  <a:rPr lang="zh-CN" altLang="en-US" sz="4570"/>
                  <a:t>所以有：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445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4445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4445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𝑖</m:t>
                        </m:r>
                      </m:sub>
                    </m:sSub>
                    <m:r>
                      <a:rPr lang="en-US" altLang="zh-CN" sz="4445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sSup>
                      <m:sSupPr>
                        <m:ctrlPr>
                          <a:rPr lang="en-US" altLang="zh-CN" sz="4445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𝑖</m:t>
                            </m:r>
                          </m:sub>
                        </m:sSub>
                      </m:e>
                      <m:sup>
                        <m:f>
                          <m:fPr>
                            <m:ctrlP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fPr>
                          <m:num>
                            <m: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sup>
                    </m:sSup>
                    <m:r>
                      <a:rPr lang="en-US" altLang="zh-CN" sz="4445" i="1">
                        <a:latin typeface="Cambria Math" panose="02040503050406030204" charset="0"/>
                        <a:cs typeface="Cambria Math" panose="02040503050406030204" charset="0"/>
                      </a:rPr>
                      <m:t>=</m:t>
                    </m:r>
                    <m:sSup>
                      <m:sSupPr>
                        <m:ctrlPr>
                          <a:rPr lang="en-US" altLang="zh-CN" sz="4445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𝑖</m:t>
                            </m:r>
                          </m:sub>
                        </m:sSub>
                      </m:e>
                      <m:sup>
                        <m:f>
                          <m:fPr>
                            <m:ctrlP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fPr>
                          <m:num>
                            <m:r>
                              <a:rPr lang="en-US" altLang="zh-CN" sz="4445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𝑙𝑜𝑔</m:t>
                                </m:r>
                              </m:e>
                              <m:sub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0</m:t>
                                </m:r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.</m:t>
                                </m:r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85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altLang="zh-CN" sz="4445" i="1">
                                    <a:latin typeface="Cambria Math" panose="02040503050406030204" charset="0"/>
                                    <a:cs typeface="Cambria Math" panose="02040503050406030204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sup>
                    </m:sSup>
                  </m:oMath>
                </a14:m>
                <a:endParaRPr lang="en-US" altLang="zh-CN" sz="4445"/>
              </a:p>
            </p:txBody>
          </p:sp>
        </mc:Choice>
        <mc:Fallback>
          <p:sp>
            <p:nvSpPr>
              <p:cNvPr id="3" name="内容占位符 2"/>
              <p:cNvSpPr>
                <a:spLocks noRot="true" noChangeAspect="true" noMove="true" noResize="true" noEditPoints="true" noAdjustHandles="true" noChangeArrowheads="true" noChangeShapeType="true" noTextEdit="true"/>
              </p:cNvSpPr>
              <p:nvPr>
                <p:ph idx="1"/>
              </p:nvPr>
            </p:nvSpPr>
            <p:spPr>
              <a:xfrm>
                <a:off x="677615" y="1402770"/>
                <a:ext cx="10969200" cy="4759200"/>
              </a:xfrm>
              <a:blipFill rotWithShape="true">
                <a:blip r:embed="rId1"/>
                <a:stretch>
                  <a:fillRect l="-1" t="-1" r="3" b="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2.3.6 “</a:t>
            </a:r>
            <a:r>
              <a:rPr lang="zh-CN" altLang="en-US">
                <a:sym typeface="+mn-ea"/>
              </a:rPr>
              <a:t>试题难度指数模型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法操作步骤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337820" y="1490345"/>
            <a:ext cx="11679555" cy="4759325"/>
          </a:xfrm>
        </p:spPr>
        <p:txBody>
          <a:bodyPr/>
          <a:p>
            <a:r>
              <a:rPr lang="en-US" altLang="zh-CN" sz="2400"/>
              <a:t> </a:t>
            </a:r>
            <a:r>
              <a:rPr lang="zh-CN" altLang="en-US" sz="2400"/>
              <a:t>第一步：统计各校各题得分的平均分</a:t>
            </a:r>
            <a:endParaRPr lang="zh-CN" altLang="en-US" sz="2400"/>
          </a:p>
          <a:p>
            <a:r>
              <a:rPr lang="en-US" altLang="zh-CN" sz="2400"/>
              <a:t> </a:t>
            </a:r>
            <a:r>
              <a:rPr lang="zh-CN" altLang="en-US" sz="2400"/>
              <a:t>第二步：统计各校各题得分率</a:t>
            </a:r>
            <a:endParaRPr lang="zh-CN" altLang="en-US" sz="2400"/>
          </a:p>
          <a:p>
            <a:r>
              <a:rPr lang="en-US" altLang="zh-CN" sz="2400"/>
              <a:t> </a:t>
            </a:r>
            <a:r>
              <a:rPr lang="zh-CN" altLang="en-US" sz="2400"/>
              <a:t>第三步：计算各学校的最简单题得分率或折算各学校的最简单题得分率</a:t>
            </a:r>
            <a:endParaRPr lang="zh-CN" altLang="en-US" sz="2400"/>
          </a:p>
          <a:p>
            <a:r>
              <a:rPr lang="en-US" altLang="zh-CN" sz="2400"/>
              <a:t> </a:t>
            </a:r>
            <a:r>
              <a:rPr lang="zh-CN" altLang="en-US" sz="2400"/>
              <a:t>第四步：计算各学校各题难度指数及全市各题难度指数（计算各校难度指数的平均数）</a:t>
            </a:r>
            <a:endParaRPr lang="zh-CN" altLang="en-US" sz="2400"/>
          </a:p>
          <a:p>
            <a:r>
              <a:rPr lang="zh-CN" altLang="en-US" sz="2400"/>
              <a:t>第五步：比较各校各题难度指数与全市难度指数，其中难度指数大于全市的为较弱</a:t>
            </a:r>
            <a:endParaRPr lang="zh-CN" altLang="en-US" sz="240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true"/>
          <p:nvPr/>
        </p:nvSpPr>
        <p:spPr>
          <a:xfrm>
            <a:off x="1144270" y="622935"/>
            <a:ext cx="73628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每个学校的</a:t>
            </a:r>
            <a:r>
              <a:rPr lang="en-US" altLang="zh-CN"/>
              <a:t>“</a:t>
            </a:r>
            <a:r>
              <a:rPr lang="zh-CN" altLang="en-US"/>
              <a:t>简单题得分率</a:t>
            </a:r>
            <a:r>
              <a:rPr lang="en-US" altLang="zh-CN"/>
              <a:t>”</a:t>
            </a:r>
            <a:r>
              <a:rPr lang="zh-CN" altLang="en-US"/>
              <a:t>计算出来了。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609600" y="1151255"/>
          <a:ext cx="10972800" cy="4695190"/>
        </p:xfrm>
        <a:graphic>
          <a:graphicData uri="http://schemas.openxmlformats.org/drawingml/2006/table">
            <a:tbl>
              <a:tblPr/>
              <a:tblGrid>
                <a:gridCol w="713740"/>
                <a:gridCol w="869950"/>
                <a:gridCol w="714375"/>
                <a:gridCol w="713740"/>
                <a:gridCol w="713740"/>
                <a:gridCol w="713740"/>
                <a:gridCol w="714375"/>
                <a:gridCol w="713740"/>
                <a:gridCol w="713740"/>
                <a:gridCol w="714375"/>
                <a:gridCol w="713740"/>
                <a:gridCol w="713740"/>
                <a:gridCol w="713740"/>
                <a:gridCol w="822325"/>
                <a:gridCol w="713740"/>
              </a:tblGrid>
              <a:tr h="7594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学校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参考人数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一.3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一.4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一.6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一.8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一.9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一.10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一.12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" panose="020B0604020202020204" charset="-122"/>
                        </a:rPr>
                        <a:t>简单题得分率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" panose="020B06040202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68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A校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745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0.93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75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B校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904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0.90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75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C校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957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0.29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0.97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8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D校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1278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0.86 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FF0000"/>
                          </a:solidFill>
                          <a:latin typeface="Arial Black" panose="020B0A04020102020204" charset="-122"/>
                        </a:rPr>
                        <a:t>0.25 </a:t>
                      </a:r>
                      <a:endParaRPr lang="en-US" altLang="en-US" sz="1300" b="0">
                        <a:solidFill>
                          <a:srgbClr val="FF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56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E校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887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0.75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0.93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8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F校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1105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0.77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0.97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75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G校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982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0.96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0.62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0.34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0.94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68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微软雅黑" panose="020B0503020204020204" charset="-122"/>
                        </a:rPr>
                        <a:t>H校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264A60"/>
                          </a:solidFill>
                          <a:latin typeface="Arial Black" panose="020B0A04020102020204" charset="-122"/>
                        </a:rPr>
                        <a:t>831</a:t>
                      </a:r>
                      <a:endParaRPr lang="en-US" altLang="en-US" sz="1300" b="0">
                        <a:solidFill>
                          <a:srgbClr val="264A6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0.98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0.81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0.82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0.79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0.58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0.73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10205"/>
                          </a:solidFill>
                          <a:latin typeface="Arial Black" panose="020B0A04020102020204" charset="-122"/>
                        </a:rPr>
                        <a:t>0.30 </a:t>
                      </a:r>
                      <a:endParaRPr lang="en-US" altLang="en-US" sz="1300" b="0">
                        <a:solidFill>
                          <a:srgbClr val="010205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  <a:tr h="4375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全市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itchFamily="2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0.95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0.85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0.84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0.66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0.60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0.59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0.57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0.61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0.59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0.47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0.50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0.29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Arial Black" panose="020B0A04020102020204" charset="-122"/>
                        </a:rPr>
                        <a:t>0.85 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Arial Black" panose="020B0A04020102020204" charset="-122"/>
                      </a:endParaRPr>
                    </a:p>
                  </a:txBody>
                  <a:tcPr marL="12700" marR="12700" marT="12700" vert="horz" anchor="ctr" anchorCtr="false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DBDF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TABLE_ENDDRAG_ORIGIN_RECT" val="864*369"/>
  <p:tag name="TABLE_ENDDRAG_RECT" val="48*90*864*369"/>
</p:tagLst>
</file>

<file path=ppt/tags/tag75.xml><?xml version="1.0" encoding="utf-8"?>
<p:tagLst xmlns:p="http://schemas.openxmlformats.org/presentationml/2006/main">
  <p:tag name="TABLE_ENDDRAG_ORIGIN_RECT" val="864*318"/>
  <p:tag name="TABLE_ENDDRAG_RECT" val="43*71*864*318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3267</Words>
  <Application>WPS 演示</Application>
  <PresentationFormat>宽屏</PresentationFormat>
  <Paragraphs>933</Paragraphs>
  <Slides>12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9" baseType="lpstr">
      <vt:lpstr>Arial</vt:lpstr>
      <vt:lpstr>宋体</vt:lpstr>
      <vt:lpstr>Wingdings</vt:lpstr>
      <vt:lpstr>DejaVu Sans</vt:lpstr>
      <vt:lpstr>Wingdings</vt:lpstr>
      <vt:lpstr>华文仿宋</vt:lpstr>
      <vt:lpstr>Cambria Math</vt:lpstr>
      <vt:lpstr>DejaVu Math TeX Gyre</vt:lpstr>
      <vt:lpstr>微软雅黑</vt:lpstr>
      <vt:lpstr>方正黑体_GBK</vt:lpstr>
      <vt:lpstr>Arial</vt:lpstr>
      <vt:lpstr>Arial Black</vt:lpstr>
      <vt:lpstr>宋体</vt:lpstr>
      <vt:lpstr>Arial Unicode MS</vt:lpstr>
      <vt:lpstr>Calibri</vt:lpstr>
      <vt:lpstr>方正书宋_GBK</vt:lpstr>
      <vt:lpstr>Office 主题​​</vt:lpstr>
      <vt:lpstr>试题难度分析方法及其应用</vt:lpstr>
      <vt:lpstr> “试题难度指数模型”法</vt:lpstr>
      <vt:lpstr>2.3 试题难度指数模型</vt:lpstr>
      <vt:lpstr>2.3.2试题难度指数模型图示：</vt:lpstr>
      <vt:lpstr>2.3.3 底数：全市和各校最简单题得分率</vt:lpstr>
      <vt:lpstr>2.3.4试题的全市难度指数与各校难度指数</vt:lpstr>
      <vt:lpstr>2.3.5 折算后的各校的最简单题得分率</vt:lpstr>
      <vt:lpstr>2.3.6 “试题难度指数模型”法操作步骤</vt:lpstr>
      <vt:lpstr>PowerPoint 演示文稿</vt:lpstr>
      <vt:lpstr>PowerPoint 演示文稿</vt:lpstr>
      <vt:lpstr>PowerPoint 演示文稿</vt:lpstr>
      <vt:lpstr>谢 谢！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sjyj</cp:lastModifiedBy>
  <cp:revision>226</cp:revision>
  <dcterms:created xsi:type="dcterms:W3CDTF">2026-07-10T07:20:00Z</dcterms:created>
  <dcterms:modified xsi:type="dcterms:W3CDTF">2026-07-10T07:20:00Z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2052-11.8.2.9849</vt:lpwstr>
  </property>
  <property fmtid="{D5CDD505-2E9C-101B-9397-08002B2CF9AE}" pid="3" name="ICV">
    <vt:lpwstr>24E6A966C3834F03956C0A6BABF9A8CA_13</vt:lpwstr>
  </property>
</Properties>
</file>