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.xml" ContentType="application/vnd.ms-office.chartcolorstyle+xml"/>
  <Override PartName="/ppt/charts/colors12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.xml" ContentType="application/vnd.ms-office.chartstyle+xml"/>
  <Override PartName="/ppt/charts/style12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3"/>
    <p:sldId id="257" r:id="rId4"/>
    <p:sldId id="950" r:id="rId5"/>
    <p:sldId id="394" r:id="rId6"/>
    <p:sldId id="395" r:id="rId7"/>
    <p:sldId id="396" r:id="rId8"/>
    <p:sldId id="397" r:id="rId9"/>
    <p:sldId id="863" r:id="rId10"/>
    <p:sldId id="1004" r:id="rId11"/>
    <p:sldId id="259" r:id="rId12"/>
    <p:sldId id="683" r:id="rId13"/>
    <p:sldId id="473" r:id="rId14"/>
    <p:sldId id="474" r:id="rId15"/>
    <p:sldId id="398" r:id="rId16"/>
    <p:sldId id="787" r:id="rId17"/>
    <p:sldId id="951" r:id="rId18"/>
    <p:sldId id="914" r:id="rId19"/>
    <p:sldId id="826" r:id="rId20"/>
    <p:sldId id="342" r:id="rId21"/>
    <p:sldId id="785" r:id="rId22"/>
    <p:sldId id="786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695" r:id="rId36"/>
    <p:sldId id="357" r:id="rId37"/>
    <p:sldId id="358" r:id="rId38"/>
    <p:sldId id="360" r:id="rId39"/>
    <p:sldId id="359" r:id="rId40"/>
    <p:sldId id="480" r:id="rId41"/>
    <p:sldId id="361" r:id="rId42"/>
    <p:sldId id="362" r:id="rId43"/>
    <p:sldId id="952" r:id="rId44"/>
    <p:sldId id="953" r:id="rId45"/>
    <p:sldId id="954" r:id="rId46"/>
    <p:sldId id="866" r:id="rId47"/>
    <p:sldId id="868" r:id="rId48"/>
    <p:sldId id="876" r:id="rId49"/>
    <p:sldId id="870" r:id="rId51"/>
    <p:sldId id="319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4" clrIdx="0"/>
  <p:cmAuthor id="1" name="Microsoft Office User" initials="MOU" lastIdx="5" clrIdx="0"/>
  <p:cmAuthor id="2" name="朱守超" initials="朱" lastIdx="3" clrIdx="2"/>
  <p:cmAuthor id="3" name="dell" initials="d" lastIdx="1" clrIdx="2"/>
  <p:cmAuthor id="4" name="123" initials="" lastIdx="2" clrIdx="0"/>
  <p:cmAuthor id="5" name="Administrator" initials="A" lastIdx="1" clrIdx="4"/>
  <p:cmAuthor id="6" name="雨林木风" initials="" lastIdx="10" clrIdx="0"/>
  <p:cmAuthor id="7" name="kingsoft" initials="k" lastIdx="1" clrIdx="0"/>
  <p:cmAuthor id="8" name="未知用户1" initials="未" lastIdx="0" clrIdx="0"/>
  <p:cmAuthor id="9" name="幸兴" initials="幸" lastIdx="1" clrIdx="8"/>
  <p:cmAuthor id="10" name="yyyaogd@126.com" initials="y" lastIdx="0" clrIdx="0"/>
  <p:cmAuthor id="11" name="wucj" initials="w" lastIdx="2" clrIdx="0"/>
  <p:cmAuthor id="12" name="LENOVO" initials="L" lastIdx="1" clrIdx="11"/>
  <p:cmAuthor id="13" name="SkyUser" initials="S" lastIdx="0" clrIdx="0"/>
  <p:cmAuthor id="14" name="zq" initials="z" lastIdx="0" clrIdx="0"/>
  <p:cmAuthor id="15" name="manqini2017" initials="m" lastIdx="1" clrIdx="14"/>
  <p:cmAuthor id="16" name="志龙 姜" initials="志" lastIdx="0" clrIdx="0"/>
  <p:cmAuthor id="17" name="SHMILY" initials="S" lastIdx="0" clrIdx="0"/>
  <p:cmAuthor id="18" name="admin" initials="a" lastIdx="0" clrIdx="0"/>
  <p:cmAuthor id="19" name="Tracy Chen" initials="T" lastIdx="0" clrIdx="0"/>
  <p:cmAuthor id="20" name="dongwc0205" initials="d" lastIdx="0" clrIdx="15"/>
  <p:cmAuthor id="21" name="Hi_ Young" initials="H" lastIdx="0" clrIdx="0"/>
  <p:cmAuthor id="22" name="pangyt" initials="p" lastIdx="0" clrIdx="0"/>
  <p:cmAuthor id="23" name="easonyoun" initials="e" lastIdx="0" clrIdx="0"/>
  <p:cmAuthor id="24" name="zhouyangfan" initials="z" lastIdx="0" clrIdx="0"/>
  <p:cmAuthor id="25" name="tplife" initials="t" lastIdx="0" clrIdx="0"/>
  <p:cmAuthor id="26" name="??" initials="?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20" y="77"/>
      </p:cViewPr>
      <p:guideLst>
        <p:guide orient="horz" pos="216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6" Type="http://schemas.openxmlformats.org/officeDocument/2006/relationships/commentAuthors" Target="commentAuthors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H:\2024&#24037;&#20316;&#25991;&#20214;0904\2024&#25104;&#32489;&#20998;&#26512;\20240813&#39640;&#32771;&#27491;&#24335;&#25104;&#32489;\2021&#32423;&#39640;&#19977;&#39640;&#32771;&#65288;&#20013;&#32771;&#23545;&#40784;&#65289;0814\2021&#32423;&#39640;&#19977;&#39640;&#32771;&#65288;&#20013;&#32771;&#23545;&#40784;&#65289;_&#20998;&#23618;&#20998;&#26512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&#24037;&#20316;&#31807;1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/home/sjyj/&#26700;&#38754;/&#25945;&#30740;&#38498;&#24037;&#20316;/202503&#25945;&#30740;&#38498;&#20010;&#20154;&#24037;&#20316;/20250324&#24191;&#19996;&#19968;&#27169;&#20998;&#26512;/2025&#23626;&#39640;&#19977;&#31532;&#20108;&#27425;&#32479;&#27979;&#25104;&#32489;&#25253;&#21578;&#27719;&#24635;0322/2.2025&#23626;&#39640;&#19977;&#31532;&#20108;&#27425;&#32479;&#27979;&#65288;&#20013;&#32771;&#23545;&#40784;&#65289;/2025&#23626;&#39640;&#19977;&#31532;&#20108;&#27425;&#32479;&#27979;&#65288;&#20013;&#32771;&#23545;&#40784;&#65289;_&#20998;&#23618;&#20998;&#2651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&#24037;&#20316;&#31807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E:\2023&#24037;&#20316;&#25991;&#20214;\2023&#25104;&#32489;&#20998;&#26512;\202301&#22823;&#28286;&#21306;&#31532;&#19968;&#27425;&#39640;&#19977;&#32852;&#32771;\202301&#22823;&#28286;&#21306;&#32852;&#32771;&#19977;&#22320;&#19982;&#20013;&#32771;&#25110;&#21069;&#27979;&#22238;&#24402;\2020&#24180;&#39640;&#19977;&#31532;1&#23398;&#26399;&#26399;&#26411;&#32771;&#20998;&#26512;&#65288;&#22823;&#28286;&#21306;&#32852;&#32771;&#65289;&#29664;&#28023;&#24066;&#29256;0119-0129&#20248;&#21270;&#22238;&#24402;&#20998;&#2651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E:\2023&#24037;&#20316;&#25991;&#20214;\2023&#25104;&#32489;&#20998;&#26512;\202301&#22823;&#28286;&#21306;&#31532;&#19968;&#27425;&#39640;&#19977;&#32852;&#32771;\202301&#22823;&#28286;&#21306;&#32852;&#32771;&#19977;&#22320;&#19982;&#20013;&#32771;&#25110;&#21069;&#27979;&#22238;&#24402;\2020&#24180;&#39640;&#19977;&#31532;1&#23398;&#26399;&#26399;&#26411;&#32771;&#20998;&#26512;&#65288;&#22823;&#28286;&#21306;&#32852;&#32771;&#65289;&#29664;&#28023;&#24066;&#29256;0119-0129&#20248;&#21270;&#22238;&#24402;&#20998;&#2651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E:\2023&#24037;&#20316;&#25991;&#20214;\2023&#25104;&#32489;&#20998;&#26512;\202301&#22823;&#28286;&#21306;&#31532;&#19968;&#27425;&#39640;&#19977;&#32852;&#32771;\202301&#22823;&#28286;&#21306;&#32852;&#32771;&#19977;&#22320;&#19982;&#20013;&#32771;&#25110;&#21069;&#27979;&#22238;&#24402;\2020&#24180;&#39640;&#19977;&#31532;1&#23398;&#26399;&#26399;&#26411;&#32771;&#20998;&#26512;&#65288;&#22823;&#28286;&#21306;&#32852;&#32771;&#65289;&#29664;&#28023;&#24066;&#29256;0119-0129&#20248;&#21270;&#22238;&#24402;&#20998;&#2651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E:\2023&#24037;&#20316;&#25991;&#20214;\2023&#25104;&#32489;&#20998;&#26512;\202301&#22823;&#28286;&#21306;&#31532;&#19968;&#27425;&#39640;&#19977;&#32852;&#32771;\202301&#22823;&#28286;&#21306;&#32852;&#32771;&#19977;&#22320;&#19982;&#20013;&#32771;&#25110;&#21069;&#27979;&#22238;&#24402;\2020&#24180;&#39640;&#19977;&#31532;1&#23398;&#26399;&#26399;&#26411;&#32771;&#20998;&#26512;&#65288;&#22823;&#28286;&#21306;&#32852;&#32771;&#65289;&#29664;&#28023;&#24066;&#29256;0119-0129&#20248;&#21270;&#22238;&#24402;&#20998;&#2651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24857\Documents\WPSDrive\348948110\WPS&#20113;&#30424;\20230324&#25991;&#22253;&#21021;&#19977;&#20004;&#27425;&#35821;&#25991;&#25104;&#32489;&#23545;&#27604;\&#12304;&#21021;&#19977;&#19977;&#27169;&#12305;&#25152;&#26377;&#29677;&#32423;&#23398;&#29983;&#23567;&#39064;&#24471;&#20998;&#26126;&#32454;&#65288;&#21152;&#38590;&#24230;&#25351;&#25968;&#20998;&#26512;&#65289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H:\2024&#24037;&#20316;&#25991;&#20214;0904\2024&#25104;&#32489;&#20998;&#26512;\20240813&#39640;&#32771;&#27491;&#24335;&#25104;&#32489;\2021&#32423;&#39640;&#19977;&#39640;&#32771;&#65288;&#20013;&#32771;&#23545;&#40784;&#65289;0814\2021&#32423;&#39640;&#19977;&#39640;&#32771;&#65288;&#20013;&#32771;&#23545;&#40784;&#65289;_&#20998;&#23618;&#20998;&#26512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H:\2024&#24037;&#20316;&#25991;&#20214;0904\2024&#25104;&#32489;&#20998;&#26512;\20240813&#39640;&#32771;&#27491;&#24335;&#25104;&#32489;\2021&#32423;&#39640;&#19977;&#39640;&#32771;&#65288;&#20013;&#32771;&#23545;&#40784;&#65289;0814\2021&#32423;&#39640;&#19977;&#39640;&#32771;&#65288;&#20013;&#32771;&#23545;&#40784;&#65289;_&#20998;&#23618;&#20998;&#2651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false"/>
  <c:lang val="zh-CN"/>
  <c:roundedCorners val="false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true"/>
    <c:plotArea>
      <c:layout/>
      <c:scatterChart>
        <c:scatterStyle val="lineMarker"/>
        <c:varyColors val="false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true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true"/>
            <c:dispEq val="true"/>
            <c:trendlineLbl>
              <c:layout>
                <c:manualLayout>
                  <c:x val="0.0410486047089119"/>
                  <c:y val="-0.0392630107388335"/>
                </c:manualLayout>
              </c:layout>
              <c:numFmt formatCode="General" sourceLinked="false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anchor="ctr" anchorCtr="true"/>
                <a:lstStyle/>
                <a:p>
                  <a:pPr>
                    <a:defRPr lang="zh-CN"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</c:trendlineLbl>
          </c:trendline>
          <c:xVal>
            <c:numRef>
              <c:f>[工作簿1]Sheet3!$I$4:$I$23</c:f>
              <c:numCache>
                <c:formatCode>General</c:formatCode>
                <c:ptCount val="20"/>
                <c:pt idx="0">
                  <c:v>660.88073089701</c:v>
                </c:pt>
                <c:pt idx="1">
                  <c:v>624.122697368421</c:v>
                </c:pt>
                <c:pt idx="2">
                  <c:v>598.551118210863</c:v>
                </c:pt>
                <c:pt idx="3">
                  <c:v>584.19964664311</c:v>
                </c:pt>
                <c:pt idx="4">
                  <c:v>568.819787985867</c:v>
                </c:pt>
                <c:pt idx="5">
                  <c:v>552.806430868167</c:v>
                </c:pt>
                <c:pt idx="6">
                  <c:v>540.771684587814</c:v>
                </c:pt>
                <c:pt idx="7">
                  <c:v>526.41801242236</c:v>
                </c:pt>
                <c:pt idx="8">
                  <c:v>514.106440677966</c:v>
                </c:pt>
                <c:pt idx="9">
                  <c:v>503.753846153846</c:v>
                </c:pt>
                <c:pt idx="10">
                  <c:v>492.930333333333</c:v>
                </c:pt>
                <c:pt idx="11">
                  <c:v>484.188963210702</c:v>
                </c:pt>
                <c:pt idx="12">
                  <c:v>467.510769230769</c:v>
                </c:pt>
                <c:pt idx="13">
                  <c:v>460.758064516129</c:v>
                </c:pt>
                <c:pt idx="14">
                  <c:v>446.84596491228</c:v>
                </c:pt>
                <c:pt idx="15">
                  <c:v>436.615902140672</c:v>
                </c:pt>
                <c:pt idx="16">
                  <c:v>415.754838709677</c:v>
                </c:pt>
                <c:pt idx="17">
                  <c:v>395.54406779661</c:v>
                </c:pt>
                <c:pt idx="18">
                  <c:v>375.903496503496</c:v>
                </c:pt>
                <c:pt idx="19">
                  <c:v>328.370934256056</c:v>
                </c:pt>
              </c:numCache>
            </c:numRef>
          </c:xVal>
          <c:yVal>
            <c:numRef>
              <c:f>[工作簿1]Sheet3!$J$4:$J$23</c:f>
              <c:numCache>
                <c:formatCode>General</c:formatCode>
                <c:ptCount val="20"/>
                <c:pt idx="0">
                  <c:v>646.034551495017</c:v>
                </c:pt>
                <c:pt idx="1">
                  <c:v>608.58947368421</c:v>
                </c:pt>
                <c:pt idx="2">
                  <c:v>589.916293929713</c:v>
                </c:pt>
                <c:pt idx="3">
                  <c:v>573.874911660777</c:v>
                </c:pt>
                <c:pt idx="4">
                  <c:v>551.141696113074</c:v>
                </c:pt>
                <c:pt idx="5">
                  <c:v>537.326688102894</c:v>
                </c:pt>
                <c:pt idx="6">
                  <c:v>524.468100358422</c:v>
                </c:pt>
                <c:pt idx="7">
                  <c:v>510.47701863354</c:v>
                </c:pt>
                <c:pt idx="8">
                  <c:v>511.112881355932</c:v>
                </c:pt>
                <c:pt idx="9">
                  <c:v>504.238461538462</c:v>
                </c:pt>
                <c:pt idx="10">
                  <c:v>495.510333333334</c:v>
                </c:pt>
                <c:pt idx="11">
                  <c:v>489.724080267559</c:v>
                </c:pt>
                <c:pt idx="12">
                  <c:v>487.616153846154</c:v>
                </c:pt>
                <c:pt idx="13">
                  <c:v>478.265161290323</c:v>
                </c:pt>
                <c:pt idx="14">
                  <c:v>470.548771929825</c:v>
                </c:pt>
                <c:pt idx="15">
                  <c:v>432.464220183486</c:v>
                </c:pt>
                <c:pt idx="16">
                  <c:v>418.331541218638</c:v>
                </c:pt>
                <c:pt idx="17">
                  <c:v>405.747118644068</c:v>
                </c:pt>
                <c:pt idx="18">
                  <c:v>392.624475524476</c:v>
                </c:pt>
                <c:pt idx="19">
                  <c:v>358.003460207612</c:v>
                </c:pt>
              </c:numCache>
            </c:numRef>
          </c:yVal>
          <c:smooth val="false"/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</c:dLbls>
        <c:axId val="336595672"/>
        <c:axId val="813998411"/>
      </c:scatterChart>
      <c:valAx>
        <c:axId val="336595672"/>
        <c:scaling>
          <c:orientation val="minMax"/>
          <c:min val="300"/>
        </c:scaling>
        <c:delete val="false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3998411"/>
        <c:crosses val="autoZero"/>
        <c:crossBetween val="midCat"/>
      </c:valAx>
      <c:valAx>
        <c:axId val="813998411"/>
        <c:scaling>
          <c:orientation val="minMax"/>
          <c:min val="300"/>
        </c:scaling>
        <c:delete val="false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6595672"/>
        <c:crosses val="autoZero"/>
        <c:crossBetween val="midCat"/>
      </c:valAx>
      <c:spPr>
        <a:noFill/>
        <a:ln>
          <a:noFill/>
        </a:ln>
        <a:effectLst/>
      </c:spPr>
    </c:plotArea>
    <c:plotVisOnly val="true"/>
    <c:dispBlanksAs val="gap"/>
    <c:showDLblsOverMax val="false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1600"/>
      </a:pPr>
    </a:p>
  </c:txPr>
  <c:externalData r:id="rId1">
    <c:autoUpdate val="false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false"/>
  <c:lang val="zh-CN"/>
  <c:roundedCorners val="false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true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英语</a:t>
            </a:r>
          </a:p>
        </c:rich>
      </c:tx>
      <c:layout>
        <c:manualLayout>
          <c:xMode val="edge"/>
          <c:yMode val="edge"/>
          <c:x val="0.479605263157895"/>
          <c:y val="0.0416666666666667"/>
        </c:manualLayout>
      </c:layout>
      <c:overlay val="false"/>
      <c:spPr>
        <a:noFill/>
        <a:ln>
          <a:noFill/>
        </a:ln>
        <a:effectLst/>
      </c:spPr>
    </c:title>
    <c:autoTitleDeleted val="false"/>
    <c:plotArea>
      <c:layout/>
      <c:scatterChart>
        <c:scatterStyle val="marker"/>
        <c:varyColors val="false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true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true"/>
            <c:dispEq val="true"/>
            <c:trendlineLbl>
              <c:layout>
                <c:manualLayout>
                  <c:x val="-0.133902217001316"/>
                  <c:y val="-0.02430555555555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anchor="ctr" anchorCtr="true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</c:trendlineLbl>
          </c:trendline>
          <c:xVal>
            <c:numRef>
              <c:f>'[2021级高三高考（中考对齐）_分层分析.xlsx]英语'!$C$156:$C$175</c:f>
              <c:numCache>
                <c:formatCode>General</c:formatCode>
                <c:ptCount val="20"/>
                <c:pt idx="0">
                  <c:v>700.2</c:v>
                </c:pt>
                <c:pt idx="1">
                  <c:v>640.9</c:v>
                </c:pt>
                <c:pt idx="2">
                  <c:v>612.6</c:v>
                </c:pt>
                <c:pt idx="3">
                  <c:v>592.5</c:v>
                </c:pt>
                <c:pt idx="4">
                  <c:v>574.2</c:v>
                </c:pt>
                <c:pt idx="5">
                  <c:v>558.1</c:v>
                </c:pt>
                <c:pt idx="6">
                  <c:v>544.4</c:v>
                </c:pt>
                <c:pt idx="7">
                  <c:v>530.8</c:v>
                </c:pt>
                <c:pt idx="8">
                  <c:v>518.3</c:v>
                </c:pt>
                <c:pt idx="9">
                  <c:v>505.9</c:v>
                </c:pt>
                <c:pt idx="10">
                  <c:v>492.7</c:v>
                </c:pt>
                <c:pt idx="11">
                  <c:v>480</c:v>
                </c:pt>
                <c:pt idx="12">
                  <c:v>467.4</c:v>
                </c:pt>
                <c:pt idx="13">
                  <c:v>454.2</c:v>
                </c:pt>
                <c:pt idx="14">
                  <c:v>439.6</c:v>
                </c:pt>
                <c:pt idx="15">
                  <c:v>423.5</c:v>
                </c:pt>
                <c:pt idx="16">
                  <c:v>405.9</c:v>
                </c:pt>
                <c:pt idx="17">
                  <c:v>384.2</c:v>
                </c:pt>
                <c:pt idx="18">
                  <c:v>354.7</c:v>
                </c:pt>
                <c:pt idx="19">
                  <c:v>293.1</c:v>
                </c:pt>
              </c:numCache>
            </c:numRef>
          </c:xVal>
          <c:yVal>
            <c:numRef>
              <c:f>'[2021级高三高考（中考对齐）_分层分析.xlsx]英语'!$D$156:$D$175</c:f>
              <c:numCache>
                <c:formatCode>General</c:formatCode>
                <c:ptCount val="20"/>
                <c:pt idx="0">
                  <c:v>653.3</c:v>
                </c:pt>
                <c:pt idx="1">
                  <c:v>622.1</c:v>
                </c:pt>
                <c:pt idx="2">
                  <c:v>597.6</c:v>
                </c:pt>
                <c:pt idx="3">
                  <c:v>580.1</c:v>
                </c:pt>
                <c:pt idx="4">
                  <c:v>559.9</c:v>
                </c:pt>
                <c:pt idx="5">
                  <c:v>550.9</c:v>
                </c:pt>
                <c:pt idx="6">
                  <c:v>539</c:v>
                </c:pt>
                <c:pt idx="7">
                  <c:v>522.4</c:v>
                </c:pt>
                <c:pt idx="8">
                  <c:v>514.3</c:v>
                </c:pt>
                <c:pt idx="9">
                  <c:v>501.6</c:v>
                </c:pt>
                <c:pt idx="10">
                  <c:v>491</c:v>
                </c:pt>
                <c:pt idx="11">
                  <c:v>479.9</c:v>
                </c:pt>
                <c:pt idx="12">
                  <c:v>467.4</c:v>
                </c:pt>
                <c:pt idx="13">
                  <c:v>456</c:v>
                </c:pt>
                <c:pt idx="14">
                  <c:v>445.7</c:v>
                </c:pt>
                <c:pt idx="15">
                  <c:v>433.3</c:v>
                </c:pt>
                <c:pt idx="16">
                  <c:v>417.8</c:v>
                </c:pt>
                <c:pt idx="17">
                  <c:v>398.4</c:v>
                </c:pt>
                <c:pt idx="18">
                  <c:v>376</c:v>
                </c:pt>
                <c:pt idx="19">
                  <c:v>349.6</c:v>
                </c:pt>
              </c:numCache>
            </c:numRef>
          </c:yVal>
          <c:smooth val="false"/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</c:dLbls>
        <c:axId val="325755790"/>
        <c:axId val="141135863"/>
      </c:scatterChart>
      <c:valAx>
        <c:axId val="325755790"/>
        <c:scaling>
          <c:orientation val="minMax"/>
          <c:min val="200"/>
        </c:scaling>
        <c:delete val="false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1135863"/>
        <c:crosses val="autoZero"/>
        <c:crossBetween val="midCat"/>
      </c:valAx>
      <c:valAx>
        <c:axId val="141135863"/>
        <c:scaling>
          <c:orientation val="minMax"/>
          <c:min val="300"/>
        </c:scaling>
        <c:delete val="false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25755790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b"/>
      <c:layout/>
      <c:overlay val="false"/>
      <c:spPr>
        <a:noFill/>
        <a:ln>
          <a:noFill/>
        </a:ln>
        <a:effectLst/>
      </c:spPr>
      <c:txPr>
        <a:bodyPr rot="0" spcFirstLastPara="0" vertOverflow="ellipsis" vert="horz" wrap="square" anchor="ctr" anchorCtr="true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true"/>
    <c:dispBlanksAs val="gap"/>
    <c:showDLblsOverMax val="false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false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false"/>
  <c:lang val="zh-CN"/>
  <c:roundedCorners val="false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true"/>
    <c:plotArea>
      <c:layout/>
      <c:lineChart>
        <c:grouping val="standard"/>
        <c:varyColors val="false"/>
        <c:ser>
          <c:idx val="0"/>
          <c:order val="0"/>
          <c:tx>
            <c:strRef>
              <c:f>[工作簿1]Sheet7!$Q$34</c:f>
              <c:strCache>
                <c:ptCount val="1"/>
                <c:pt idx="0">
                  <c:v>2022级</c:v>
                </c:pt>
              </c:strCache>
            </c:strRef>
          </c:tx>
          <c:spPr>
            <a:ln w="34925" cap="rnd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true"/>
              <a:lstStyle/>
              <a:p>
                <a:pPr>
                  <a:defRPr lang="zh-CN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false"/>
            <c:showVal val="true"/>
            <c:showCatName val="false"/>
            <c:showSerName val="false"/>
            <c:showPercent val="false"/>
            <c:showBubbleSize val="false"/>
            <c:showLeaderLines val="false"/>
            <c:extLst>
              <c:ext xmlns:c15="http://schemas.microsoft.com/office/drawing/2012/chart" uri="{CE6537A1-D6FC-4f65-9D91-7224C49458BB}">
                <c15:layout/>
                <c15:showLeaderLines val="true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[工作簿1]Sheet7!$R$34:$V$34</c:f>
              <c:numCache>
                <c:formatCode>General</c:formatCode>
                <c:ptCount val="5"/>
                <c:pt idx="0">
                  <c:v>-7</c:v>
                </c:pt>
                <c:pt idx="1">
                  <c:v>-6.4</c:v>
                </c:pt>
                <c:pt idx="2">
                  <c:v>-4.4</c:v>
                </c:pt>
                <c:pt idx="3">
                  <c:v>-3.9</c:v>
                </c:pt>
                <c:pt idx="4">
                  <c:v>-2.4</c:v>
                </c:pt>
              </c:numCache>
            </c:numRef>
          </c:val>
          <c:smooth val="false"/>
        </c:ser>
        <c:ser>
          <c:idx val="1"/>
          <c:order val="1"/>
          <c:tx>
            <c:strRef>
              <c:f>[工作簿1]Sheet7!$Q$35</c:f>
              <c:strCache>
                <c:ptCount val="1"/>
                <c:pt idx="0">
                  <c:v>2023级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"/>
              <c:delete val="true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true"/>
              <a:lstStyle/>
              <a:p>
                <a:pPr>
                  <a:defRPr lang="zh-CN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false"/>
            <c:showVal val="true"/>
            <c:showCatName val="false"/>
            <c:showSerName val="false"/>
            <c:showPercent val="false"/>
            <c:showBubbleSize val="false"/>
            <c:showLeaderLines val="false"/>
            <c:extLst>
              <c:ext xmlns:c15="http://schemas.microsoft.com/office/drawing/2012/chart" uri="{CE6537A1-D6FC-4f65-9D91-7224C49458BB}">
                <c15:layout/>
                <c15:showLeaderLines val="true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[工作簿1]Sheet7!$R$35:$V$35</c:f>
              <c:numCache>
                <c:formatCode>General</c:formatCode>
                <c:ptCount val="5"/>
                <c:pt idx="0">
                  <c:v>-11.5</c:v>
                </c:pt>
                <c:pt idx="1">
                  <c:v>-10</c:v>
                </c:pt>
                <c:pt idx="2">
                  <c:v>-7.75</c:v>
                </c:pt>
                <c:pt idx="3">
                  <c:v>-5.5</c:v>
                </c:pt>
              </c:numCache>
            </c:numRef>
          </c:val>
          <c:smooth val="false"/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</c:dLbls>
        <c:marker val="false"/>
        <c:smooth val="false"/>
        <c:axId val="488891793"/>
        <c:axId val="693835329"/>
      </c:lineChart>
      <c:catAx>
        <c:axId val="488891793"/>
        <c:scaling>
          <c:orientation val="minMax"/>
        </c:scaling>
        <c:delete val="true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93835329"/>
        <c:crosses val="autoZero"/>
        <c:auto val="true"/>
        <c:lblAlgn val="ctr"/>
        <c:lblOffset val="100"/>
        <c:noMultiLvlLbl val="false"/>
      </c:catAx>
      <c:valAx>
        <c:axId val="693835329"/>
        <c:scaling>
          <c:orientation val="minMax"/>
        </c:scaling>
        <c:delete val="true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8889179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false"/>
      <c:spPr>
        <a:noFill/>
        <a:ln>
          <a:noFill/>
        </a:ln>
        <a:effectLst/>
      </c:spPr>
      <c:txPr>
        <a:bodyPr rot="0" spcFirstLastPara="0" vertOverflow="ellipsis" vert="horz" wrap="square" anchor="ctr" anchorCtr="true"/>
        <a:lstStyle/>
        <a:p>
          <a:pPr>
            <a:defRPr lang="zh-CN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true"/>
    <c:dispBlanksAs val="gap"/>
    <c:showDLblsOverMax val="false"/>
  </c:chart>
  <c:spPr>
    <a:gradFill flip="none" rotWithShape="true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/>
      </a:pPr>
    </a:p>
  </c:txPr>
  <c:externalData r:id="rId1">
    <c:autoUpdate val="false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false"/>
  <c:lang val="zh-CN"/>
  <c:roundedCorners val="false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true"/>
    <c:plotArea>
      <c:layout/>
      <c:barChart>
        <c:barDir val="col"/>
        <c:grouping val="clustered"/>
        <c:varyColors val="false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false"/>
          <c:dLbls>
            <c:delete val="true"/>
          </c:dLbls>
          <c:cat>
            <c:strRef>
              <c:f>'[2025届高三第二次统测（中考对齐）_分层分析.xlsx]进步T值'!$B$2:$J$2</c:f>
              <c:strCache>
                <c:ptCount val="9"/>
                <c:pt idx="0">
                  <c:v>语文T值</c:v>
                </c:pt>
                <c:pt idx="1">
                  <c:v>数学T值</c:v>
                </c:pt>
                <c:pt idx="2">
                  <c:v>英语T值</c:v>
                </c:pt>
                <c:pt idx="3">
                  <c:v>物理T值</c:v>
                </c:pt>
                <c:pt idx="4">
                  <c:v>化学T值</c:v>
                </c:pt>
                <c:pt idx="5">
                  <c:v>生物T值</c:v>
                </c:pt>
                <c:pt idx="6">
                  <c:v>政治T值</c:v>
                </c:pt>
                <c:pt idx="7">
                  <c:v>历史T值</c:v>
                </c:pt>
                <c:pt idx="8">
                  <c:v>地理T值</c:v>
                </c:pt>
              </c:strCache>
            </c:strRef>
          </c:cat>
          <c:val>
            <c:numRef>
              <c:f>'[2025届高三第二次统测（中考对齐）_分层分析.xlsx]进步T值'!$B$3:$J$3</c:f>
              <c:numCache>
                <c:formatCode>General</c:formatCode>
                <c:ptCount val="9"/>
                <c:pt idx="0">
                  <c:v>4.7</c:v>
                </c:pt>
                <c:pt idx="1">
                  <c:v>3</c:v>
                </c:pt>
                <c:pt idx="2">
                  <c:v>3.7</c:v>
                </c:pt>
                <c:pt idx="3">
                  <c:v>2.9</c:v>
                </c:pt>
                <c:pt idx="4">
                  <c:v>1.1</c:v>
                </c:pt>
                <c:pt idx="5">
                  <c:v>7.9</c:v>
                </c:pt>
                <c:pt idx="6">
                  <c:v>8.7</c:v>
                </c:pt>
                <c:pt idx="7">
                  <c:v>-0.2</c:v>
                </c:pt>
                <c:pt idx="8">
                  <c:v>3.8</c:v>
                </c:pt>
              </c:numCache>
            </c:numRef>
          </c:val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</c:dLbls>
        <c:gapWidth val="219"/>
        <c:overlap val="-27"/>
        <c:axId val="272503130"/>
        <c:axId val="337246681"/>
      </c:barChart>
      <c:catAx>
        <c:axId val="272503130"/>
        <c:scaling>
          <c:orientation val="minMax"/>
        </c:scaling>
        <c:delete val="false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7246681"/>
        <c:crosses val="autoZero"/>
        <c:auto val="true"/>
        <c:lblAlgn val="ctr"/>
        <c:lblOffset val="100"/>
        <c:noMultiLvlLbl val="false"/>
      </c:catAx>
      <c:valAx>
        <c:axId val="337246681"/>
        <c:scaling>
          <c:orientation val="minMax"/>
        </c:scaling>
        <c:delete val="false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72503130"/>
        <c:crosses val="autoZero"/>
        <c:crossBetween val="between"/>
      </c:valAx>
      <c:spPr>
        <a:noFill/>
        <a:ln>
          <a:noFill/>
        </a:ln>
        <a:effectLst/>
      </c:spPr>
    </c:plotArea>
    <c:plotVisOnly val="true"/>
    <c:dispBlanksAs val="gap"/>
    <c:showDLblsOverMax val="false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false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false"/>
  <c:lang val="zh-CN"/>
  <c:roundedCorners val="false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true"/>
    <c:plotArea>
      <c:layout>
        <c:manualLayout>
          <c:layoutTarget val="inner"/>
          <c:xMode val="edge"/>
          <c:yMode val="edge"/>
          <c:x val="0.16264744429882"/>
          <c:y val="0.0829329962073325"/>
          <c:w val="0.821843599825251"/>
          <c:h val="0.822604298356511"/>
        </c:manualLayout>
      </c:layout>
      <c:scatterChart>
        <c:scatterStyle val="lineMarker"/>
        <c:varyColors val="false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true"/>
          </c:dLbls>
          <c:xVal>
            <c:numRef>
              <c:f>[工作簿1]Sheet3!$I$4:$I$23</c:f>
              <c:numCache>
                <c:formatCode>General</c:formatCode>
                <c:ptCount val="20"/>
                <c:pt idx="0">
                  <c:v>660.88073089701</c:v>
                </c:pt>
                <c:pt idx="1">
                  <c:v>624.122697368421</c:v>
                </c:pt>
                <c:pt idx="2">
                  <c:v>598.551118210863</c:v>
                </c:pt>
                <c:pt idx="3">
                  <c:v>584.19964664311</c:v>
                </c:pt>
                <c:pt idx="4">
                  <c:v>568.819787985867</c:v>
                </c:pt>
                <c:pt idx="5">
                  <c:v>552.806430868167</c:v>
                </c:pt>
                <c:pt idx="6">
                  <c:v>540.771684587814</c:v>
                </c:pt>
                <c:pt idx="7">
                  <c:v>526.41801242236</c:v>
                </c:pt>
                <c:pt idx="8">
                  <c:v>514.106440677966</c:v>
                </c:pt>
                <c:pt idx="9">
                  <c:v>503.753846153846</c:v>
                </c:pt>
                <c:pt idx="10">
                  <c:v>492.930333333333</c:v>
                </c:pt>
                <c:pt idx="11">
                  <c:v>484.188963210702</c:v>
                </c:pt>
                <c:pt idx="12">
                  <c:v>467.510769230769</c:v>
                </c:pt>
                <c:pt idx="13">
                  <c:v>460.758064516129</c:v>
                </c:pt>
                <c:pt idx="14">
                  <c:v>446.84596491228</c:v>
                </c:pt>
                <c:pt idx="15">
                  <c:v>436.615902140672</c:v>
                </c:pt>
                <c:pt idx="16">
                  <c:v>415.754838709677</c:v>
                </c:pt>
                <c:pt idx="17">
                  <c:v>395.54406779661</c:v>
                </c:pt>
                <c:pt idx="18">
                  <c:v>375.903496503496</c:v>
                </c:pt>
                <c:pt idx="19">
                  <c:v>328.370934256056</c:v>
                </c:pt>
              </c:numCache>
            </c:numRef>
          </c:xVal>
          <c:yVal>
            <c:numRef>
              <c:f>[工作簿1]Sheet3!$J$4:$J$23</c:f>
              <c:numCache>
                <c:formatCode>General</c:formatCode>
                <c:ptCount val="20"/>
                <c:pt idx="0">
                  <c:v>646.034551495017</c:v>
                </c:pt>
                <c:pt idx="1">
                  <c:v>608.58947368421</c:v>
                </c:pt>
                <c:pt idx="2">
                  <c:v>589.916293929713</c:v>
                </c:pt>
                <c:pt idx="3">
                  <c:v>573.874911660777</c:v>
                </c:pt>
                <c:pt idx="4">
                  <c:v>551.141696113074</c:v>
                </c:pt>
                <c:pt idx="5">
                  <c:v>537.326688102894</c:v>
                </c:pt>
                <c:pt idx="6">
                  <c:v>524.468100358422</c:v>
                </c:pt>
                <c:pt idx="7">
                  <c:v>510.47701863354</c:v>
                </c:pt>
                <c:pt idx="8">
                  <c:v>511.112881355932</c:v>
                </c:pt>
                <c:pt idx="9">
                  <c:v>504.238461538462</c:v>
                </c:pt>
                <c:pt idx="10">
                  <c:v>495.510333333334</c:v>
                </c:pt>
                <c:pt idx="11">
                  <c:v>489.724080267559</c:v>
                </c:pt>
                <c:pt idx="12">
                  <c:v>487.616153846154</c:v>
                </c:pt>
                <c:pt idx="13">
                  <c:v>478.265161290323</c:v>
                </c:pt>
                <c:pt idx="14">
                  <c:v>470.548771929825</c:v>
                </c:pt>
                <c:pt idx="15">
                  <c:v>432.464220183486</c:v>
                </c:pt>
                <c:pt idx="16">
                  <c:v>418.331541218638</c:v>
                </c:pt>
                <c:pt idx="17">
                  <c:v>405.747118644068</c:v>
                </c:pt>
                <c:pt idx="18">
                  <c:v>392.624475524476</c:v>
                </c:pt>
                <c:pt idx="19">
                  <c:v>358.003460207612</c:v>
                </c:pt>
              </c:numCache>
            </c:numRef>
          </c:yVal>
          <c:smooth val="false"/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</c:dLbls>
        <c:axId val="336595672"/>
        <c:axId val="813998411"/>
      </c:scatterChart>
      <c:valAx>
        <c:axId val="336595672"/>
        <c:scaling>
          <c:orientation val="minMax"/>
          <c:min val="300"/>
        </c:scaling>
        <c:delete val="false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3998411"/>
        <c:crosses val="autoZero"/>
        <c:crossBetween val="midCat"/>
      </c:valAx>
      <c:valAx>
        <c:axId val="813998411"/>
        <c:scaling>
          <c:orientation val="minMax"/>
          <c:min val="300"/>
        </c:scaling>
        <c:delete val="false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6595672"/>
        <c:crosses val="autoZero"/>
        <c:crossBetween val="midCat"/>
      </c:valAx>
      <c:spPr>
        <a:noFill/>
        <a:ln>
          <a:noFill/>
        </a:ln>
        <a:effectLst/>
      </c:spPr>
    </c:plotArea>
    <c:plotVisOnly val="true"/>
    <c:dispBlanksAs val="gap"/>
    <c:showDLblsOverMax val="false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false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false"/>
  <c:lang val="zh-CN"/>
  <c:roundedCorners val="false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true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各层进步平均值散点图</a:t>
            </a:r>
            <a:endParaRPr lang="zh-CN" altLang="en-US"/>
          </a:p>
        </c:rich>
      </c:tx>
      <c:layout>
        <c:manualLayout>
          <c:xMode val="edge"/>
          <c:yMode val="edge"/>
          <c:x val="0.337361111111111"/>
          <c:y val="0.0416666666666667"/>
        </c:manualLayout>
      </c:layout>
      <c:overlay val="false"/>
      <c:spPr>
        <a:noFill/>
        <a:ln>
          <a:noFill/>
        </a:ln>
        <a:effectLst/>
      </c:spPr>
    </c:title>
    <c:autoTitleDeleted val="false"/>
    <c:plotArea>
      <c:layout/>
      <c:scatterChart>
        <c:scatterStyle val="lineMarker"/>
        <c:varyColors val="false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true"/>
          </c:dLbls>
          <c:yVal>
            <c:numRef>
              <c:f>'[2020年高三第1学期期末考分析（大湾区联考）珠海市版0119-0129优化回归分析.xlsx]Sheet2'!$B$27:$B$46</c:f>
              <c:numCache>
                <c:formatCode>0.0_ ;[Red]\-0.0\ </c:formatCode>
                <c:ptCount val="20"/>
                <c:pt idx="0">
                  <c:v>5.7794605809129</c:v>
                </c:pt>
                <c:pt idx="1">
                  <c:v>-1.93755364806864</c:v>
                </c:pt>
                <c:pt idx="2">
                  <c:v>-10.3396963123644</c:v>
                </c:pt>
                <c:pt idx="3">
                  <c:v>-2.95676855895196</c:v>
                </c:pt>
                <c:pt idx="4">
                  <c:v>-5.57005988023951</c:v>
                </c:pt>
                <c:pt idx="5">
                  <c:v>0.0751101321585728</c:v>
                </c:pt>
                <c:pt idx="6">
                  <c:v>-4.20848861283642</c:v>
                </c:pt>
                <c:pt idx="7">
                  <c:v>-9.38571428571425</c:v>
                </c:pt>
                <c:pt idx="8">
                  <c:v>-2.4137209302326</c:v>
                </c:pt>
                <c:pt idx="9">
                  <c:v>9.39340206185564</c:v>
                </c:pt>
                <c:pt idx="10">
                  <c:v>10.253187250996</c:v>
                </c:pt>
                <c:pt idx="11">
                  <c:v>17.006937799043</c:v>
                </c:pt>
                <c:pt idx="12">
                  <c:v>24.9654185022026</c:v>
                </c:pt>
                <c:pt idx="13">
                  <c:v>17.1142231947484</c:v>
                </c:pt>
                <c:pt idx="14">
                  <c:v>-1.12740585774058</c:v>
                </c:pt>
                <c:pt idx="15">
                  <c:v>-19.5845982142857</c:v>
                </c:pt>
                <c:pt idx="16">
                  <c:v>-16.7527896995708</c:v>
                </c:pt>
                <c:pt idx="17">
                  <c:v>-10.4002114164904</c:v>
                </c:pt>
                <c:pt idx="18">
                  <c:v>-4.23593749999996</c:v>
                </c:pt>
                <c:pt idx="19">
                  <c:v>4.30698689956333</c:v>
                </c:pt>
              </c:numCache>
            </c:numRef>
          </c:yVal>
          <c:smooth val="false"/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</c:dLbls>
        <c:axId val="417497900"/>
        <c:axId val="773110651"/>
      </c:scatterChart>
      <c:valAx>
        <c:axId val="417497900"/>
        <c:scaling>
          <c:orientation val="minMax"/>
        </c:scaling>
        <c:delete val="false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73110651"/>
        <c:crosses val="autoZero"/>
        <c:crossBetween val="midCat"/>
      </c:valAx>
      <c:valAx>
        <c:axId val="773110651"/>
        <c:scaling>
          <c:orientation val="minMax"/>
        </c:scaling>
        <c:delete val="false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;[Red]\-0.0\ 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17497900"/>
        <c:crosses val="autoZero"/>
        <c:crossBetween val="midCat"/>
      </c:valAx>
      <c:spPr>
        <a:noFill/>
        <a:ln>
          <a:noFill/>
        </a:ln>
        <a:effectLst/>
      </c:spPr>
    </c:plotArea>
    <c:plotVisOnly val="true"/>
    <c:dispBlanksAs val="gap"/>
    <c:showDLblsOverMax val="false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false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false"/>
  <c:lang val="zh-CN"/>
  <c:roundedCorners val="false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true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各层名次作差平均值散点图</a:t>
            </a:r>
            <a:endParaRPr lang="zh-CN" altLang="en-US"/>
          </a:p>
        </c:rich>
      </c:tx>
      <c:layout/>
      <c:overlay val="false"/>
      <c:spPr>
        <a:noFill/>
        <a:ln>
          <a:noFill/>
        </a:ln>
        <a:effectLst/>
      </c:spPr>
    </c:title>
    <c:autoTitleDeleted val="false"/>
    <c:plotArea>
      <c:layout/>
      <c:scatterChart>
        <c:scatterStyle val="lineMarker"/>
        <c:varyColors val="false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true"/>
          </c:dLbls>
          <c:yVal>
            <c:numRef>
              <c:f>'[2020年高三第1学期期末考分析（大湾区联考）珠海市版0119-0129优化回归分析.xlsx]Sheet2'!$C$27:$C$46</c:f>
              <c:numCache>
                <c:formatCode>0.0_ ;[Red]\-0.0\ </c:formatCode>
                <c:ptCount val="20"/>
                <c:pt idx="0">
                  <c:v>-455.624481327801</c:v>
                </c:pt>
                <c:pt idx="1">
                  <c:v>-737.238197424893</c:v>
                </c:pt>
                <c:pt idx="2">
                  <c:v>-900.240780911063</c:v>
                </c:pt>
                <c:pt idx="3">
                  <c:v>-626.431222707424</c:v>
                </c:pt>
                <c:pt idx="4">
                  <c:v>-597.584830339321</c:v>
                </c:pt>
                <c:pt idx="5">
                  <c:v>-373.711453744493</c:v>
                </c:pt>
                <c:pt idx="6">
                  <c:v>-406.52380952381</c:v>
                </c:pt>
                <c:pt idx="7">
                  <c:v>-457.125274725275</c:v>
                </c:pt>
                <c:pt idx="8">
                  <c:v>-145.579069767442</c:v>
                </c:pt>
                <c:pt idx="9">
                  <c:v>323.472164948454</c:v>
                </c:pt>
                <c:pt idx="10">
                  <c:v>471.615537848606</c:v>
                </c:pt>
                <c:pt idx="11">
                  <c:v>705.32057416268</c:v>
                </c:pt>
                <c:pt idx="12">
                  <c:v>1020.64977973568</c:v>
                </c:pt>
                <c:pt idx="13">
                  <c:v>797.514223194748</c:v>
                </c:pt>
                <c:pt idx="14">
                  <c:v>377.055439330544</c:v>
                </c:pt>
                <c:pt idx="15">
                  <c:v>-83.5747767857143</c:v>
                </c:pt>
                <c:pt idx="16">
                  <c:v>77.5236051502146</c:v>
                </c:pt>
                <c:pt idx="17">
                  <c:v>213.588794926004</c:v>
                </c:pt>
                <c:pt idx="18">
                  <c:v>451.510044642857</c:v>
                </c:pt>
                <c:pt idx="19">
                  <c:v>442.267467248908</c:v>
                </c:pt>
              </c:numCache>
            </c:numRef>
          </c:yVal>
          <c:smooth val="false"/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</c:dLbls>
        <c:axId val="542143386"/>
        <c:axId val="282365245"/>
      </c:scatterChart>
      <c:valAx>
        <c:axId val="542143386"/>
        <c:scaling>
          <c:orientation val="minMax"/>
        </c:scaling>
        <c:delete val="false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82365245"/>
        <c:crosses val="autoZero"/>
        <c:crossBetween val="midCat"/>
      </c:valAx>
      <c:valAx>
        <c:axId val="282365245"/>
        <c:scaling>
          <c:orientation val="minMax"/>
        </c:scaling>
        <c:delete val="false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;[Red]\-0.0\ 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42143386"/>
        <c:crosses val="autoZero"/>
        <c:crossBetween val="midCat"/>
      </c:valAx>
      <c:spPr>
        <a:noFill/>
        <a:ln>
          <a:noFill/>
        </a:ln>
        <a:effectLst/>
      </c:spPr>
    </c:plotArea>
    <c:plotVisOnly val="true"/>
    <c:dispBlanksAs val="gap"/>
    <c:showDLblsOverMax val="false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false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false"/>
  <c:lang val="zh-CN"/>
  <c:roundedCorners val="false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true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各层原始分作差散点图</a:t>
            </a:r>
            <a:endParaRPr lang="zh-CN" altLang="en-US"/>
          </a:p>
        </c:rich>
      </c:tx>
      <c:layout/>
      <c:overlay val="false"/>
      <c:spPr>
        <a:noFill/>
        <a:ln>
          <a:noFill/>
        </a:ln>
        <a:effectLst/>
      </c:spPr>
    </c:title>
    <c:autoTitleDeleted val="false"/>
    <c:plotArea>
      <c:layout/>
      <c:scatterChart>
        <c:scatterStyle val="lineMarker"/>
        <c:varyColors val="false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true"/>
          </c:dLbls>
          <c:yVal>
            <c:numRef>
              <c:f>'[2020年高三第1学期期末考分析（大湾区联考）珠海市版0119-0129优化回归分析.xlsx]Sheet2'!$D$27:$D$46</c:f>
              <c:numCache>
                <c:formatCode>0.0_ ;[Red]\-0.0\ </c:formatCode>
                <c:ptCount val="20"/>
                <c:pt idx="0">
                  <c:v>-17.0643153526971</c:v>
                </c:pt>
                <c:pt idx="1">
                  <c:v>-21.9045064377682</c:v>
                </c:pt>
                <c:pt idx="2">
                  <c:v>-25.1279826464208</c:v>
                </c:pt>
                <c:pt idx="3">
                  <c:v>-25.2325327510917</c:v>
                </c:pt>
                <c:pt idx="4">
                  <c:v>-26.4191616766467</c:v>
                </c:pt>
                <c:pt idx="5">
                  <c:v>-26.3964757709251</c:v>
                </c:pt>
                <c:pt idx="6">
                  <c:v>-28.1521739130435</c:v>
                </c:pt>
                <c:pt idx="7">
                  <c:v>-29.9813186813187</c:v>
                </c:pt>
                <c:pt idx="8">
                  <c:v>-29.4755813953488</c:v>
                </c:pt>
                <c:pt idx="9">
                  <c:v>-27.4762886597938</c:v>
                </c:pt>
                <c:pt idx="10">
                  <c:v>-27.8266932270916</c:v>
                </c:pt>
                <c:pt idx="11">
                  <c:v>-27.0622009569378</c:v>
                </c:pt>
                <c:pt idx="12">
                  <c:v>-25.9570484581498</c:v>
                </c:pt>
                <c:pt idx="13">
                  <c:v>-28.1663019693654</c:v>
                </c:pt>
                <c:pt idx="14">
                  <c:v>-32.8504184100418</c:v>
                </c:pt>
                <c:pt idx="15">
                  <c:v>-37.3270089285714</c:v>
                </c:pt>
                <c:pt idx="16">
                  <c:v>-37.2296137339056</c:v>
                </c:pt>
                <c:pt idx="17">
                  <c:v>-36.2980972515856</c:v>
                </c:pt>
                <c:pt idx="18">
                  <c:v>-35.5747767857143</c:v>
                </c:pt>
                <c:pt idx="19">
                  <c:v>-33.9934497816594</c:v>
                </c:pt>
              </c:numCache>
            </c:numRef>
          </c:yVal>
          <c:smooth val="false"/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</c:dLbls>
        <c:axId val="200653771"/>
        <c:axId val="419232360"/>
      </c:scatterChart>
      <c:valAx>
        <c:axId val="200653771"/>
        <c:scaling>
          <c:orientation val="minMax"/>
        </c:scaling>
        <c:delete val="false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19232360"/>
        <c:crosses val="autoZero"/>
        <c:crossBetween val="midCat"/>
      </c:valAx>
      <c:valAx>
        <c:axId val="419232360"/>
        <c:scaling>
          <c:orientation val="minMax"/>
        </c:scaling>
        <c:delete val="false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;[Red]\-0.0\ 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0653771"/>
        <c:crosses val="autoZero"/>
        <c:crossBetween val="midCat"/>
      </c:valAx>
      <c:spPr>
        <a:noFill/>
        <a:ln>
          <a:noFill/>
        </a:ln>
        <a:effectLst/>
      </c:spPr>
    </c:plotArea>
    <c:plotVisOnly val="true"/>
    <c:dispBlanksAs val="gap"/>
    <c:showDLblsOverMax val="false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false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false"/>
  <c:lang val="zh-CN"/>
  <c:roundedCorners val="false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true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各层标准分作差散点图</a:t>
            </a:r>
            <a:endParaRPr lang="zh-CN" altLang="en-US"/>
          </a:p>
        </c:rich>
      </c:tx>
      <c:layout/>
      <c:overlay val="false"/>
      <c:spPr>
        <a:noFill/>
        <a:ln>
          <a:noFill/>
        </a:ln>
        <a:effectLst/>
      </c:spPr>
    </c:title>
    <c:autoTitleDeleted val="false"/>
    <c:plotArea>
      <c:layout/>
      <c:scatterChart>
        <c:scatterStyle val="lineMarker"/>
        <c:varyColors val="false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true"/>
          </c:dLbls>
          <c:yVal>
            <c:numRef>
              <c:f>'[2020年高三第1学期期末考分析（大湾区联考）珠海市版0119-0129优化回归分析.xlsx]Sheet2'!$E$27:$E$46</c:f>
              <c:numCache>
                <c:formatCode>0.0_ ;[Red]\-0.0\ </c:formatCode>
                <c:ptCount val="20"/>
                <c:pt idx="0">
                  <c:v>-26.5425311203319</c:v>
                </c:pt>
                <c:pt idx="1">
                  <c:v>-25.1980686695279</c:v>
                </c:pt>
                <c:pt idx="2">
                  <c:v>-28.9854663774404</c:v>
                </c:pt>
                <c:pt idx="3">
                  <c:v>-16.7755458515284</c:v>
                </c:pt>
                <c:pt idx="4">
                  <c:v>-17.2035928143713</c:v>
                </c:pt>
                <c:pt idx="5">
                  <c:v>-8.56541850220259</c:v>
                </c:pt>
                <c:pt idx="6">
                  <c:v>-10.4482401656315</c:v>
                </c:pt>
                <c:pt idx="7">
                  <c:v>-13.5305494505494</c:v>
                </c:pt>
                <c:pt idx="8">
                  <c:v>-3.89372093023257</c:v>
                </c:pt>
                <c:pt idx="9">
                  <c:v>9.81463917525774</c:v>
                </c:pt>
                <c:pt idx="10">
                  <c:v>12.6374501992032</c:v>
                </c:pt>
                <c:pt idx="11">
                  <c:v>21.1767942583732</c:v>
                </c:pt>
                <c:pt idx="12">
                  <c:v>31.1718061674009</c:v>
                </c:pt>
                <c:pt idx="13">
                  <c:v>24.7164113785558</c:v>
                </c:pt>
                <c:pt idx="14">
                  <c:v>9.09790794979076</c:v>
                </c:pt>
                <c:pt idx="15">
                  <c:v>-7.60267857142857</c:v>
                </c:pt>
                <c:pt idx="16">
                  <c:v>-2.0976394849785</c:v>
                </c:pt>
                <c:pt idx="17">
                  <c:v>5.47547568710358</c:v>
                </c:pt>
                <c:pt idx="18">
                  <c:v>16.1872767857143</c:v>
                </c:pt>
                <c:pt idx="19">
                  <c:v>34.6823144104803</c:v>
                </c:pt>
              </c:numCache>
            </c:numRef>
          </c:yVal>
          <c:smooth val="false"/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</c:dLbls>
        <c:axId val="21215966"/>
        <c:axId val="312873949"/>
      </c:scatterChart>
      <c:valAx>
        <c:axId val="21215966"/>
        <c:scaling>
          <c:orientation val="minMax"/>
        </c:scaling>
        <c:delete val="false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12873949"/>
        <c:crosses val="autoZero"/>
        <c:crossBetween val="midCat"/>
      </c:valAx>
      <c:valAx>
        <c:axId val="312873949"/>
        <c:scaling>
          <c:orientation val="minMax"/>
        </c:scaling>
        <c:delete val="false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;[Red]\-0.0\ 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215966"/>
        <c:crosses val="autoZero"/>
        <c:crossBetween val="midCat"/>
      </c:valAx>
      <c:spPr>
        <a:noFill/>
        <a:ln>
          <a:noFill/>
        </a:ln>
        <a:effectLst/>
      </c:spPr>
    </c:plotArea>
    <c:plotVisOnly val="true"/>
    <c:dispBlanksAs val="gap"/>
    <c:showDLblsOverMax val="false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false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false"/>
  <c:lang val="zh-CN"/>
  <c:roundedCorners val="false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true"/>
    <c:plotArea>
      <c:layout>
        <c:manualLayout>
          <c:layoutTarget val="inner"/>
          <c:xMode val="edge"/>
          <c:yMode val="edge"/>
          <c:x val="0.0800833333333333"/>
          <c:y val="0.0509259259259259"/>
          <c:w val="0.886722222222222"/>
          <c:h val="0.837592592592593"/>
        </c:manualLayout>
      </c:layout>
      <c:scatterChart>
        <c:scatterStyle val="lineMarker"/>
        <c:varyColors val="false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true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true"/>
            <c:dispEq val="true"/>
            <c:trendlineLbl>
              <c:layout>
                <c:manualLayout>
                  <c:x val="-0.160138888888889"/>
                  <c:y val="-0.00662251655629141"/>
                </c:manualLayout>
              </c:layout>
              <c:numFmt formatCode="General" sourceLinked="false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anchor="ctr" anchorCtr="true"/>
                <a:lstStyle/>
                <a:p>
                  <a:pPr>
                    <a:defRPr lang="zh-CN"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</c:trendlineLbl>
          </c:trendline>
          <c:xVal>
            <c:numRef>
              <c:f>'[【初三三模】所有班级学生小题得分明细（加难度指数分析）.xlsx]Sheet3'!$B$22:$B$41</c:f>
              <c:numCache>
                <c:formatCode>General</c:formatCode>
                <c:ptCount val="20"/>
                <c:pt idx="0">
                  <c:v>677.6</c:v>
                </c:pt>
                <c:pt idx="1">
                  <c:v>634.2</c:v>
                </c:pt>
                <c:pt idx="2">
                  <c:v>607.9</c:v>
                </c:pt>
                <c:pt idx="3">
                  <c:v>587.5</c:v>
                </c:pt>
                <c:pt idx="4">
                  <c:v>574.4</c:v>
                </c:pt>
                <c:pt idx="5">
                  <c:v>559.5</c:v>
                </c:pt>
                <c:pt idx="6">
                  <c:v>542.6</c:v>
                </c:pt>
                <c:pt idx="7">
                  <c:v>534.3</c:v>
                </c:pt>
                <c:pt idx="8">
                  <c:v>518.6</c:v>
                </c:pt>
                <c:pt idx="9">
                  <c:v>508.4</c:v>
                </c:pt>
                <c:pt idx="10">
                  <c:v>495.7</c:v>
                </c:pt>
                <c:pt idx="11">
                  <c:v>482</c:v>
                </c:pt>
                <c:pt idx="12">
                  <c:v>467</c:v>
                </c:pt>
                <c:pt idx="13">
                  <c:v>450.1</c:v>
                </c:pt>
                <c:pt idx="14">
                  <c:v>438.5</c:v>
                </c:pt>
                <c:pt idx="15">
                  <c:v>422.3</c:v>
                </c:pt>
                <c:pt idx="16">
                  <c:v>410.8</c:v>
                </c:pt>
                <c:pt idx="17">
                  <c:v>392.3</c:v>
                </c:pt>
                <c:pt idx="18">
                  <c:v>371.5</c:v>
                </c:pt>
                <c:pt idx="19">
                  <c:v>311.3</c:v>
                </c:pt>
              </c:numCache>
            </c:numRef>
          </c:xVal>
          <c:yVal>
            <c:numRef>
              <c:f>'[【初三三模】所有班级学生小题得分明细（加难度指数分析）.xlsx]Sheet3'!$C$22:$C$41</c:f>
              <c:numCache>
                <c:formatCode>General</c:formatCode>
                <c:ptCount val="20"/>
                <c:pt idx="0">
                  <c:v>675.6</c:v>
                </c:pt>
                <c:pt idx="1">
                  <c:v>633.5</c:v>
                </c:pt>
                <c:pt idx="2">
                  <c:v>605</c:v>
                </c:pt>
                <c:pt idx="3">
                  <c:v>586.5</c:v>
                </c:pt>
                <c:pt idx="4">
                  <c:v>571.7</c:v>
                </c:pt>
                <c:pt idx="5">
                  <c:v>557.7</c:v>
                </c:pt>
                <c:pt idx="6">
                  <c:v>540.2</c:v>
                </c:pt>
                <c:pt idx="7">
                  <c:v>530.6</c:v>
                </c:pt>
                <c:pt idx="8">
                  <c:v>514.7</c:v>
                </c:pt>
                <c:pt idx="9">
                  <c:v>509.9</c:v>
                </c:pt>
                <c:pt idx="10">
                  <c:v>490.5</c:v>
                </c:pt>
                <c:pt idx="11">
                  <c:v>481</c:v>
                </c:pt>
                <c:pt idx="12">
                  <c:v>465.9</c:v>
                </c:pt>
                <c:pt idx="13">
                  <c:v>451.2</c:v>
                </c:pt>
                <c:pt idx="14">
                  <c:v>436.5</c:v>
                </c:pt>
                <c:pt idx="15">
                  <c:v>423.8</c:v>
                </c:pt>
                <c:pt idx="16">
                  <c:v>411.5</c:v>
                </c:pt>
                <c:pt idx="17">
                  <c:v>393.9</c:v>
                </c:pt>
                <c:pt idx="18">
                  <c:v>374.7</c:v>
                </c:pt>
                <c:pt idx="19">
                  <c:v>333.7</c:v>
                </c:pt>
              </c:numCache>
            </c:numRef>
          </c:yVal>
          <c:smooth val="false"/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</c:dLbls>
        <c:axId val="621415430"/>
        <c:axId val="707666037"/>
      </c:scatterChart>
      <c:valAx>
        <c:axId val="621415430"/>
        <c:scaling>
          <c:orientation val="minMax"/>
          <c:min val="300"/>
        </c:scaling>
        <c:delete val="false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07666037"/>
        <c:crosses val="autoZero"/>
        <c:crossBetween val="midCat"/>
      </c:valAx>
      <c:valAx>
        <c:axId val="707666037"/>
        <c:scaling>
          <c:orientation val="minMax"/>
          <c:min val="300"/>
        </c:scaling>
        <c:delete val="false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21415430"/>
        <c:crosses val="autoZero"/>
        <c:crossBetween val="midCat"/>
      </c:valAx>
      <c:spPr>
        <a:noFill/>
        <a:ln>
          <a:noFill/>
        </a:ln>
        <a:effectLst/>
      </c:spPr>
    </c:plotArea>
    <c:plotVisOnly val="true"/>
    <c:dispBlanksAs val="gap"/>
    <c:showDLblsOverMax val="false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false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false"/>
  <c:lang val="zh-CN"/>
  <c:roundedCorners val="false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true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语文</a:t>
            </a:r>
          </a:p>
        </c:rich>
      </c:tx>
      <c:layout/>
      <c:overlay val="false"/>
      <c:spPr>
        <a:noFill/>
        <a:ln>
          <a:noFill/>
        </a:ln>
        <a:effectLst/>
      </c:spPr>
    </c:title>
    <c:autoTitleDeleted val="false"/>
    <c:plotArea>
      <c:layout/>
      <c:scatterChart>
        <c:scatterStyle val="marker"/>
        <c:varyColors val="false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true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true"/>
            <c:dispEq val="true"/>
            <c:trendlineLbl>
              <c:layout>
                <c:manualLayout>
                  <c:x val="-0.136771027612245"/>
                  <c:y val="-0.04252449015048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anchor="ctr" anchorCtr="true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</c:trendlineLbl>
          </c:trendline>
          <c:xVal>
            <c:numRef>
              <c:f>'[2021级高三高考（中考对齐）_分层分析.xlsx]语文'!$C$156:$C$175</c:f>
              <c:numCache>
                <c:formatCode>General</c:formatCode>
                <c:ptCount val="20"/>
                <c:pt idx="0">
                  <c:v>702.1</c:v>
                </c:pt>
                <c:pt idx="1">
                  <c:v>642.1</c:v>
                </c:pt>
                <c:pt idx="2">
                  <c:v>612.9</c:v>
                </c:pt>
                <c:pt idx="3">
                  <c:v>590.4</c:v>
                </c:pt>
                <c:pt idx="4">
                  <c:v>571.9</c:v>
                </c:pt>
                <c:pt idx="5">
                  <c:v>555.3</c:v>
                </c:pt>
                <c:pt idx="6">
                  <c:v>542.3</c:v>
                </c:pt>
                <c:pt idx="7">
                  <c:v>529.1</c:v>
                </c:pt>
                <c:pt idx="8">
                  <c:v>516.3</c:v>
                </c:pt>
                <c:pt idx="9">
                  <c:v>503</c:v>
                </c:pt>
                <c:pt idx="10">
                  <c:v>490.2</c:v>
                </c:pt>
                <c:pt idx="11">
                  <c:v>477.7</c:v>
                </c:pt>
                <c:pt idx="12">
                  <c:v>465.9</c:v>
                </c:pt>
                <c:pt idx="13">
                  <c:v>453.9</c:v>
                </c:pt>
                <c:pt idx="14">
                  <c:v>439.5</c:v>
                </c:pt>
                <c:pt idx="15">
                  <c:v>423.8</c:v>
                </c:pt>
                <c:pt idx="16">
                  <c:v>403.9</c:v>
                </c:pt>
                <c:pt idx="17">
                  <c:v>382.6</c:v>
                </c:pt>
                <c:pt idx="18">
                  <c:v>354.3</c:v>
                </c:pt>
                <c:pt idx="19">
                  <c:v>291.3</c:v>
                </c:pt>
              </c:numCache>
            </c:numRef>
          </c:xVal>
          <c:yVal>
            <c:numRef>
              <c:f>'[2021级高三高考（中考对齐）_分层分析.xlsx]语文'!$D$156:$D$175</c:f>
              <c:numCache>
                <c:formatCode>General</c:formatCode>
                <c:ptCount val="20"/>
                <c:pt idx="0">
                  <c:v>634</c:v>
                </c:pt>
                <c:pt idx="1">
                  <c:v>598.2</c:v>
                </c:pt>
                <c:pt idx="2">
                  <c:v>573.1</c:v>
                </c:pt>
                <c:pt idx="3">
                  <c:v>564</c:v>
                </c:pt>
                <c:pt idx="4">
                  <c:v>548.3</c:v>
                </c:pt>
                <c:pt idx="5">
                  <c:v>536</c:v>
                </c:pt>
                <c:pt idx="6">
                  <c:v>525.3</c:v>
                </c:pt>
                <c:pt idx="7">
                  <c:v>518.4</c:v>
                </c:pt>
                <c:pt idx="8">
                  <c:v>511</c:v>
                </c:pt>
                <c:pt idx="9">
                  <c:v>500.3</c:v>
                </c:pt>
                <c:pt idx="10">
                  <c:v>496.1</c:v>
                </c:pt>
                <c:pt idx="11">
                  <c:v>484.4</c:v>
                </c:pt>
                <c:pt idx="12">
                  <c:v>475.9</c:v>
                </c:pt>
                <c:pt idx="13">
                  <c:v>465.3</c:v>
                </c:pt>
                <c:pt idx="14">
                  <c:v>453.8</c:v>
                </c:pt>
                <c:pt idx="15">
                  <c:v>438.1</c:v>
                </c:pt>
                <c:pt idx="16">
                  <c:v>436.6</c:v>
                </c:pt>
                <c:pt idx="17">
                  <c:v>418.1</c:v>
                </c:pt>
                <c:pt idx="18">
                  <c:v>392.9</c:v>
                </c:pt>
                <c:pt idx="19">
                  <c:v>350.9</c:v>
                </c:pt>
              </c:numCache>
            </c:numRef>
          </c:yVal>
          <c:smooth val="false"/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</c:dLbls>
        <c:axId val="953762026"/>
        <c:axId val="585869701"/>
      </c:scatterChart>
      <c:valAx>
        <c:axId val="953762026"/>
        <c:scaling>
          <c:orientation val="minMax"/>
          <c:min val="280"/>
        </c:scaling>
        <c:delete val="false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85869701"/>
        <c:crosses val="autoZero"/>
        <c:crossBetween val="midCat"/>
      </c:valAx>
      <c:valAx>
        <c:axId val="585869701"/>
        <c:scaling>
          <c:orientation val="minMax"/>
          <c:min val="300"/>
        </c:scaling>
        <c:delete val="false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53762026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b"/>
      <c:layout/>
      <c:overlay val="false"/>
      <c:spPr>
        <a:noFill/>
        <a:ln>
          <a:noFill/>
        </a:ln>
        <a:effectLst/>
      </c:spPr>
      <c:txPr>
        <a:bodyPr rot="0" spcFirstLastPara="0" vertOverflow="ellipsis" vert="horz" wrap="square" anchor="ctr" anchorCtr="true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true"/>
    <c:dispBlanksAs val="gap"/>
    <c:showDLblsOverMax val="false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false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false"/>
  <c:lang val="zh-CN"/>
  <c:roundedCorners val="false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true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数学</a:t>
            </a:r>
          </a:p>
        </c:rich>
      </c:tx>
      <c:layout/>
      <c:overlay val="false"/>
      <c:spPr>
        <a:noFill/>
        <a:ln>
          <a:noFill/>
        </a:ln>
        <a:effectLst/>
      </c:spPr>
    </c:title>
    <c:autoTitleDeleted val="false"/>
    <c:plotArea>
      <c:layout/>
      <c:scatterChart>
        <c:scatterStyle val="marker"/>
        <c:varyColors val="false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true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true"/>
            <c:dispEq val="true"/>
            <c:trendlineLbl>
              <c:layout>
                <c:manualLayout>
                  <c:x val="-0.17351672249601"/>
                  <c:y val="-0.0381944444444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anchor="ctr" anchorCtr="true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</c:trendlineLbl>
          </c:trendline>
          <c:xVal>
            <c:numRef>
              <c:f>'[2021级高三高考（中考对齐）_分层分析.xlsx]数学'!$C$156:$C$175</c:f>
              <c:numCache>
                <c:formatCode>General</c:formatCode>
                <c:ptCount val="20"/>
                <c:pt idx="0">
                  <c:v>702.9</c:v>
                </c:pt>
                <c:pt idx="1">
                  <c:v>642.2</c:v>
                </c:pt>
                <c:pt idx="2">
                  <c:v>613.9</c:v>
                </c:pt>
                <c:pt idx="3">
                  <c:v>590.8</c:v>
                </c:pt>
                <c:pt idx="4">
                  <c:v>572.5</c:v>
                </c:pt>
                <c:pt idx="5">
                  <c:v>555.9</c:v>
                </c:pt>
                <c:pt idx="6">
                  <c:v>541.4</c:v>
                </c:pt>
                <c:pt idx="7">
                  <c:v>530</c:v>
                </c:pt>
                <c:pt idx="8">
                  <c:v>517.2</c:v>
                </c:pt>
                <c:pt idx="9">
                  <c:v>502.3</c:v>
                </c:pt>
                <c:pt idx="10">
                  <c:v>491</c:v>
                </c:pt>
                <c:pt idx="11">
                  <c:v>478.1</c:v>
                </c:pt>
                <c:pt idx="12">
                  <c:v>466.4</c:v>
                </c:pt>
                <c:pt idx="13">
                  <c:v>453.4</c:v>
                </c:pt>
                <c:pt idx="14">
                  <c:v>437.1</c:v>
                </c:pt>
                <c:pt idx="15">
                  <c:v>421.3</c:v>
                </c:pt>
                <c:pt idx="16">
                  <c:v>402.3</c:v>
                </c:pt>
                <c:pt idx="17">
                  <c:v>380.9</c:v>
                </c:pt>
                <c:pt idx="18">
                  <c:v>352.5</c:v>
                </c:pt>
                <c:pt idx="19">
                  <c:v>290.7</c:v>
                </c:pt>
              </c:numCache>
            </c:numRef>
          </c:xVal>
          <c:yVal>
            <c:numRef>
              <c:f>'[2021级高三高考（中考对齐）_分层分析.xlsx]数学'!$D$156:$D$175</c:f>
              <c:numCache>
                <c:formatCode>General</c:formatCode>
                <c:ptCount val="20"/>
                <c:pt idx="0">
                  <c:v>661.4</c:v>
                </c:pt>
                <c:pt idx="1">
                  <c:v>602.4</c:v>
                </c:pt>
                <c:pt idx="2">
                  <c:v>577.7</c:v>
                </c:pt>
                <c:pt idx="3">
                  <c:v>565.7</c:v>
                </c:pt>
                <c:pt idx="4">
                  <c:v>553.3</c:v>
                </c:pt>
                <c:pt idx="5">
                  <c:v>541.6</c:v>
                </c:pt>
                <c:pt idx="6">
                  <c:v>532.2</c:v>
                </c:pt>
                <c:pt idx="7">
                  <c:v>521.6</c:v>
                </c:pt>
                <c:pt idx="8">
                  <c:v>512.2</c:v>
                </c:pt>
                <c:pt idx="9">
                  <c:v>498.3</c:v>
                </c:pt>
                <c:pt idx="10">
                  <c:v>489.3</c:v>
                </c:pt>
                <c:pt idx="11">
                  <c:v>480.3</c:v>
                </c:pt>
                <c:pt idx="12">
                  <c:v>470.1</c:v>
                </c:pt>
                <c:pt idx="13">
                  <c:v>466.8</c:v>
                </c:pt>
                <c:pt idx="14">
                  <c:v>458.5</c:v>
                </c:pt>
                <c:pt idx="15">
                  <c:v>450.9</c:v>
                </c:pt>
                <c:pt idx="16">
                  <c:v>430</c:v>
                </c:pt>
                <c:pt idx="17">
                  <c:v>410.8</c:v>
                </c:pt>
                <c:pt idx="18">
                  <c:v>386.9</c:v>
                </c:pt>
                <c:pt idx="19">
                  <c:v>345</c:v>
                </c:pt>
              </c:numCache>
            </c:numRef>
          </c:yVal>
          <c:smooth val="false"/>
        </c:ser>
        <c:dLbls>
          <c:showLegendKey val="false"/>
          <c:showVal val="false"/>
          <c:showCatName val="false"/>
          <c:showSerName val="false"/>
          <c:showPercent val="false"/>
          <c:showBubbleSize val="false"/>
        </c:dLbls>
        <c:axId val="453034981"/>
        <c:axId val="208489322"/>
      </c:scatterChart>
      <c:valAx>
        <c:axId val="453034981"/>
        <c:scaling>
          <c:orientation val="minMax"/>
          <c:min val="280"/>
        </c:scaling>
        <c:delete val="false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8489322"/>
        <c:crosses val="autoZero"/>
        <c:crossBetween val="midCat"/>
      </c:valAx>
      <c:valAx>
        <c:axId val="208489322"/>
        <c:scaling>
          <c:orientation val="minMax"/>
          <c:min val="300"/>
        </c:scaling>
        <c:delete val="false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true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true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53034981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b"/>
      <c:layout/>
      <c:overlay val="false"/>
      <c:spPr>
        <a:noFill/>
        <a:ln>
          <a:noFill/>
        </a:ln>
        <a:effectLst/>
      </c:spPr>
      <c:txPr>
        <a:bodyPr rot="0" spcFirstLastPara="0" vertOverflow="ellipsis" vert="horz" wrap="square" anchor="ctr" anchorCtr="true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true"/>
    <c:dispBlanksAs val="gap"/>
    <c:showDLblsOverMax val="false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false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true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true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true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true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true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true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true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true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true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true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true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true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true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-9525" y="3810"/>
            <a:ext cx="12256135" cy="6875145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ctrTitle"/>
            <p:custDataLst>
              <p:tags r:id="rId3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false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true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false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true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false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 hasCustomPrompt="true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false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false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false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 hasCustomPrompt="true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false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 hasCustomPrompt="true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false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false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true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true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 hasCustomPrompt="true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false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true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fals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fals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8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8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8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tags" Target="../tags/tag9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0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6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chart" Target="../charts/chart6.xml"/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0" Type="http://schemas.openxmlformats.org/officeDocument/2006/relationships/slideLayout" Target="../slideLayouts/slideLayout1.xml"/><Relationship Id="rId1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chart" Target="../charts/char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chart" Target="../charts/char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2.png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  <p:custDataLst>
              <p:tags r:id="rId1"/>
            </p:custDataLst>
          </p:nvPr>
        </p:nvSpPr>
        <p:spPr>
          <a:xfrm>
            <a:off x="545465" y="914400"/>
            <a:ext cx="10924540" cy="2570480"/>
          </a:xfrm>
        </p:spPr>
        <p:txBody>
          <a:bodyPr/>
          <a:lstStyle/>
          <a:p>
            <a:r>
              <a:rPr lang="zh-CN" altLang="zh-CN" dirty="0"/>
              <a:t>珠海市学业增值评价分析方法</a:t>
            </a:r>
            <a:endParaRPr lang="zh-CN" altLang="zh-CN" dirty="0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940765"/>
            <a:ext cx="9799200" cy="1472400"/>
          </a:xfrm>
        </p:spPr>
        <p:txBody>
          <a:bodyPr/>
          <a:lstStyle/>
          <a:p>
            <a:r>
              <a:rPr lang="zh-CN" altLang="en-US" dirty="0"/>
              <a:t>珠海市教育研究院教育质量监测室</a:t>
            </a:r>
            <a:endParaRPr lang="zh-CN" altLang="en-US" dirty="0"/>
          </a:p>
          <a:p>
            <a:r>
              <a:rPr lang="en-US" altLang="zh-CN" dirty="0"/>
              <a:t>2026</a:t>
            </a:r>
            <a:r>
              <a:rPr lang="zh-CN" altLang="en-US" dirty="0"/>
              <a:t>年</a:t>
            </a:r>
            <a:r>
              <a:rPr lang="en-US" altLang="en-US" dirty="0"/>
              <a:t>7</a:t>
            </a:r>
            <a:r>
              <a:rPr lang="zh-CN" altLang="en-US" dirty="0"/>
              <a:t>月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true"/>
          <p:nvPr/>
        </p:nvSpPr>
        <p:spPr>
          <a:xfrm>
            <a:off x="703580" y="2023110"/>
            <a:ext cx="1078420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buNone/>
            </a:pPr>
            <a:r>
              <a:rPr lang="en-US" altLang="zh-CN" sz="4800">
                <a:sym typeface="+mn-ea"/>
              </a:rPr>
              <a:t>2. </a:t>
            </a:r>
            <a:r>
              <a:rPr lang="zh-CN" altLang="en-US" sz="4800">
                <a:sym typeface="+mn-ea"/>
              </a:rPr>
              <a:t>教学评价创新</a:t>
            </a:r>
            <a:endParaRPr lang="zh-CN" altLang="en-US" sz="4800">
              <a:sym typeface="+mn-ea"/>
            </a:endParaRPr>
          </a:p>
          <a:p>
            <a:pPr marL="0" indent="0">
              <a:buNone/>
            </a:pPr>
            <a:r>
              <a:rPr lang="en-US" altLang="zh-CN" sz="4800">
                <a:sym typeface="+mn-ea"/>
              </a:rPr>
              <a:t>    </a:t>
            </a:r>
            <a:r>
              <a:rPr lang="en-US" altLang="zh-CN" sz="3200">
                <a:sym typeface="+mn-ea"/>
              </a:rPr>
              <a:t> 2.1 </a:t>
            </a:r>
            <a:r>
              <a:rPr lang="zh-CN" altLang="en-US" sz="3200">
                <a:sym typeface="+mn-ea"/>
              </a:rPr>
              <a:t>基于标准正态化的二十层回归分析方法基本原理</a:t>
            </a:r>
            <a:endParaRPr lang="zh-CN" altLang="en-US" sz="3200">
              <a:sym typeface="+mn-ea"/>
            </a:endParaRPr>
          </a:p>
          <a:p>
            <a:pPr marL="0" indent="0">
              <a:buNone/>
            </a:pPr>
            <a:r>
              <a:rPr lang="en-US" altLang="zh-CN" sz="3200">
                <a:sym typeface="+mn-ea"/>
              </a:rPr>
              <a:t>       2.2 </a:t>
            </a:r>
            <a:r>
              <a:rPr lang="zh-CN" altLang="en-US" sz="3200">
                <a:sym typeface="+mn-ea"/>
              </a:rPr>
              <a:t>简易操作流程</a:t>
            </a:r>
            <a:endParaRPr lang="zh-CN" altLang="en-US" sz="3200"/>
          </a:p>
          <a:p>
            <a:pPr marL="0" indent="0">
              <a:buNone/>
            </a:pPr>
            <a:r>
              <a:rPr lang="en-US" altLang="zh-CN" sz="3200">
                <a:sym typeface="+mn-ea"/>
              </a:rPr>
              <a:t>       2.3 </a:t>
            </a:r>
            <a:r>
              <a:rPr lang="zh-CN" altLang="en-US" sz="3200">
                <a:sym typeface="+mn-ea"/>
              </a:rPr>
              <a:t>常见应用场景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true"/>
          <p:nvPr/>
        </p:nvSpPr>
        <p:spPr>
          <a:xfrm>
            <a:off x="703580" y="2023110"/>
            <a:ext cx="1078420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buNone/>
            </a:pPr>
            <a:r>
              <a:rPr lang="en-US" altLang="zh-CN" sz="4800">
                <a:sym typeface="+mn-ea"/>
              </a:rPr>
              <a:t>2. </a:t>
            </a:r>
            <a:r>
              <a:rPr lang="zh-CN" altLang="en-US" sz="4800">
                <a:sym typeface="+mn-ea"/>
              </a:rPr>
              <a:t>教学评价创新</a:t>
            </a:r>
            <a:endParaRPr lang="zh-CN" altLang="en-US" sz="4800">
              <a:sym typeface="+mn-ea"/>
            </a:endParaRPr>
          </a:p>
          <a:p>
            <a:pPr marL="0" indent="0">
              <a:buNone/>
            </a:pPr>
            <a:r>
              <a:rPr lang="en-US" altLang="zh-CN" sz="4800">
                <a:sym typeface="+mn-ea"/>
              </a:rPr>
              <a:t>    </a:t>
            </a:r>
            <a:r>
              <a:rPr lang="en-US" altLang="zh-CN" sz="3200">
                <a:sym typeface="+mn-ea"/>
              </a:rPr>
              <a:t> </a:t>
            </a:r>
            <a:endParaRPr lang="en-US" altLang="zh-CN" sz="3200">
              <a:sym typeface="+mn-ea"/>
            </a:endParaRPr>
          </a:p>
          <a:p>
            <a:pPr marL="0" indent="0" algn="ctr">
              <a:buNone/>
            </a:pPr>
            <a:r>
              <a:rPr lang="en-US" altLang="zh-CN" sz="3200">
                <a:sym typeface="+mn-ea"/>
              </a:rPr>
              <a:t>2.1 </a:t>
            </a:r>
            <a:r>
              <a:rPr lang="zh-CN" altLang="en-US" sz="3200">
                <a:sym typeface="+mn-ea"/>
              </a:rPr>
              <a:t>基于标准正态化的二十层回归分析方法基本原理</a:t>
            </a:r>
            <a:endParaRPr lang="zh-CN" altLang="en-US" sz="3200">
              <a:sym typeface="+mn-ea"/>
            </a:endParaRPr>
          </a:p>
          <a:p>
            <a:pPr marL="0" indent="0">
              <a:buNone/>
            </a:pPr>
            <a:r>
              <a:rPr lang="en-US" altLang="zh-CN" sz="3200">
                <a:sym typeface="+mn-ea"/>
              </a:rPr>
              <a:t>       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65" y="1238885"/>
            <a:ext cx="5600700" cy="372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65" y="1139190"/>
            <a:ext cx="5621020" cy="3724275"/>
          </a:xfrm>
          <a:prstGeom prst="rect">
            <a:avLst/>
          </a:prstGeom>
        </p:spPr>
      </p:pic>
      <p:sp>
        <p:nvSpPr>
          <p:cNvPr id="6" name="文本框 5"/>
          <p:cNvSpPr txBox="true"/>
          <p:nvPr/>
        </p:nvSpPr>
        <p:spPr>
          <a:xfrm>
            <a:off x="1736725" y="5158740"/>
            <a:ext cx="1709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</a:t>
            </a:r>
            <a:r>
              <a:rPr lang="zh-CN" altLang="en-US"/>
              <a:t>珠海市唯一）</a:t>
            </a:r>
            <a:endParaRPr lang="zh-CN" altLang="en-US"/>
          </a:p>
        </p:txBody>
      </p:sp>
      <p:sp>
        <p:nvSpPr>
          <p:cNvPr id="7" name="文本框 6"/>
          <p:cNvSpPr txBox="true"/>
          <p:nvPr/>
        </p:nvSpPr>
        <p:spPr>
          <a:xfrm>
            <a:off x="7406005" y="5158740"/>
            <a:ext cx="2549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（珠海市唯二）</a:t>
            </a:r>
            <a:endParaRPr lang="en-US" altLang="zh-CN"/>
          </a:p>
        </p:txBody>
      </p:sp>
      <p:sp>
        <p:nvSpPr>
          <p:cNvPr id="2" name="文本框 1"/>
          <p:cNvSpPr txBox="true"/>
          <p:nvPr/>
        </p:nvSpPr>
        <p:spPr>
          <a:xfrm>
            <a:off x="2433955" y="321945"/>
            <a:ext cx="6931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珠海学业增值评价研究成果获奖情况：</a:t>
            </a:r>
            <a:endParaRPr lang="zh-CN" alt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09245" y="24130"/>
            <a:ext cx="5362575" cy="6810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240" y="24130"/>
            <a:ext cx="5210810" cy="6692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>
            <p:custDataLst>
              <p:tags r:id="rId1"/>
            </p:custDataLst>
          </p:nvPr>
        </p:nvSpPr>
        <p:spPr>
          <a:xfrm>
            <a:off x="-11944" y="40409"/>
            <a:ext cx="769677" cy="754380"/>
          </a:xfrm>
          <a:custGeom>
            <a:avLst/>
            <a:gdLst>
              <a:gd name="connsiteX0" fmla="*/ 0 w 769677"/>
              <a:gd name="connsiteY0" fmla="*/ 0 h 754380"/>
              <a:gd name="connsiteX1" fmla="*/ 392487 w 769677"/>
              <a:gd name="connsiteY1" fmla="*/ 0 h 754380"/>
              <a:gd name="connsiteX2" fmla="*/ 769677 w 769677"/>
              <a:gd name="connsiteY2" fmla="*/ 377190 h 754380"/>
              <a:gd name="connsiteX3" fmla="*/ 392487 w 769677"/>
              <a:gd name="connsiteY3" fmla="*/ 754380 h 754380"/>
              <a:gd name="connsiteX4" fmla="*/ 0 w 769677"/>
              <a:gd name="connsiteY4" fmla="*/ 75438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677" h="754380">
                <a:moveTo>
                  <a:pt x="0" y="0"/>
                </a:moveTo>
                <a:lnTo>
                  <a:pt x="392487" y="0"/>
                </a:lnTo>
                <a:cubicBezTo>
                  <a:pt x="600803" y="0"/>
                  <a:pt x="769677" y="168874"/>
                  <a:pt x="769677" y="377190"/>
                </a:cubicBezTo>
                <a:cubicBezTo>
                  <a:pt x="769677" y="585506"/>
                  <a:pt x="600803" y="754380"/>
                  <a:pt x="392487" y="754380"/>
                </a:cubicBezTo>
                <a:lnTo>
                  <a:pt x="0" y="7543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: 圆角 4"/>
          <p:cNvSpPr/>
          <p:nvPr>
            <p:custDataLst>
              <p:tags r:id="rId2"/>
            </p:custDataLst>
          </p:nvPr>
        </p:nvSpPr>
        <p:spPr>
          <a:xfrm>
            <a:off x="556378" y="139141"/>
            <a:ext cx="2907469" cy="55691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solidFill>
              <a:srgbClr val="474F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3"/>
            </p:custDataLst>
          </p:nvPr>
        </p:nvSpPr>
        <p:spPr>
          <a:xfrm>
            <a:off x="711709" y="168292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spc="200" dirty="0">
                <a:solidFill>
                  <a:schemeClr val="accent1"/>
                </a:solidFill>
                <a:latin typeface="Times New Roman" panose="02020603050405020304" charset="0"/>
                <a:ea typeface="汉仪锐智简" panose="00020600040101010101" charset="-122"/>
              </a:rPr>
              <a:t>影响成绩因素</a:t>
            </a:r>
            <a:endParaRPr lang="zh-CN" altLang="en-US" sz="2800" spc="200" dirty="0">
              <a:solidFill>
                <a:schemeClr val="accent1"/>
              </a:solidFill>
              <a:latin typeface="Times New Roman" panose="02020603050405020304" charset="0"/>
              <a:ea typeface="汉仪锐智简" panose="00020600040101010101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>
            <p:custDataLst>
              <p:tags r:id="rId5"/>
            </p:custDataLst>
          </p:nvPr>
        </p:nvSpPr>
        <p:spPr>
          <a:xfrm>
            <a:off x="11986706" y="6659723"/>
            <a:ext cx="151253" cy="1512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1861801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1000" dirty="0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582295" y="1120140"/>
            <a:ext cx="2994025" cy="196913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lt1"/>
                </a:solidFill>
                <a:latin typeface="Times New Roman" panose="02020603050405020304" charset="0"/>
                <a:ea typeface="汉仪粗简黑简" panose="00020600040101010101" charset="-122"/>
                <a:sym typeface="+mn-ea"/>
              </a:rPr>
              <a:t>学生学业基础</a:t>
            </a:r>
            <a:endParaRPr lang="zh-CN" altLang="en-US" sz="2800">
              <a:solidFill>
                <a:schemeClr val="lt1"/>
              </a:solidFill>
              <a:latin typeface="Times New Roman" panose="02020603050405020304" charset="0"/>
              <a:ea typeface="汉仪粗简黑简" panose="00020600040101010101" charset="-122"/>
              <a:sym typeface="+mn-ea"/>
            </a:endParaRPr>
          </a:p>
          <a:p>
            <a:pPr algn="ctr"/>
            <a:r>
              <a:rPr lang="zh-CN" altLang="en-US" sz="2800">
                <a:solidFill>
                  <a:schemeClr val="lt1"/>
                </a:solidFill>
                <a:latin typeface="Times New Roman" panose="02020603050405020304" charset="0"/>
                <a:ea typeface="汉仪粗简黑简" panose="00020600040101010101" charset="-122"/>
                <a:sym typeface="+mn-ea"/>
              </a:rPr>
              <a:t>学生智力基础</a:t>
            </a:r>
            <a:endParaRPr lang="zh-CN" altLang="en-US" sz="2800">
              <a:solidFill>
                <a:schemeClr val="lt1"/>
              </a:solidFill>
              <a:latin typeface="Times New Roman" panose="02020603050405020304" charset="0"/>
              <a:ea typeface="汉仪粗简黑简" panose="00020600040101010101" charset="-122"/>
              <a:sym typeface="+mn-ea"/>
            </a:endParaRPr>
          </a:p>
          <a:p>
            <a:pPr algn="ctr"/>
            <a:r>
              <a:rPr lang="zh-CN" altLang="en-US" sz="2800">
                <a:solidFill>
                  <a:schemeClr val="lt1"/>
                </a:solidFill>
                <a:latin typeface="Times New Roman" panose="02020603050405020304" charset="0"/>
                <a:ea typeface="汉仪粗简黑简" panose="00020600040101010101" charset="-122"/>
                <a:sym typeface="+mn-ea"/>
              </a:rPr>
              <a:t>学生家庭背景</a:t>
            </a:r>
            <a:endParaRPr lang="zh-CN" altLang="en-US" sz="2800">
              <a:solidFill>
                <a:schemeClr val="lt1"/>
              </a:solidFill>
              <a:latin typeface="Times New Roman" panose="02020603050405020304" charset="0"/>
              <a:ea typeface="汉仪粗简黑简" panose="00020600040101010101" charset="-122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582295" y="3289300"/>
            <a:ext cx="2994025" cy="1809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汉仪粗简黑简" panose="00020600040101010101" charset="-122"/>
                <a:sym typeface="+mn-ea"/>
              </a:rPr>
              <a:t>高中学习</a:t>
            </a:r>
            <a:r>
              <a:rPr sz="280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汉仪粗简黑简" panose="00020600040101010101" charset="-122"/>
                <a:sym typeface="+mn-ea"/>
              </a:rPr>
              <a:t>环境</a:t>
            </a:r>
            <a:endParaRPr sz="280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汉仪粗简黑简" panose="00020600040101010101" charset="-122"/>
              <a:sym typeface="+mn-ea"/>
            </a:endParaRPr>
          </a:p>
          <a:p>
            <a:pPr algn="ctr"/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汉仪粗简黑简" panose="00020600040101010101" charset="-122"/>
              </a:rPr>
              <a:t>高中教师因素</a:t>
            </a:r>
            <a:endParaRPr lang="zh-CN" altLang="en-US" sz="280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汉仪粗简黑简" panose="00020600040101010101" charset="-122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582295" y="5544185"/>
            <a:ext cx="2993390" cy="11156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汉仪粗简黑简" panose="00020600040101010101" charset="-122"/>
              </a:rPr>
              <a:t>其它因素</a:t>
            </a:r>
            <a:r>
              <a:rPr lang="en-US" altLang="zh-CN" sz="280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汉仪粗简黑简" panose="00020600040101010101" charset="-122"/>
              </a:rPr>
              <a:t>        </a:t>
            </a:r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汉仪粗简黑简" panose="00020600040101010101" charset="-122"/>
              </a:rPr>
              <a:t>（随机因素）</a:t>
            </a:r>
            <a:endParaRPr lang="zh-CN" altLang="en-US" sz="280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汉仪粗简黑简" panose="00020600040101010101" charset="-122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5007610" y="1501775"/>
            <a:ext cx="2596515" cy="1206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lt1"/>
                </a:solidFill>
                <a:latin typeface="Times New Roman" panose="02020603050405020304" charset="0"/>
                <a:ea typeface="汉仪粗简黑简" panose="00020600040101010101" charset="-122"/>
                <a:sym typeface="+mn-ea"/>
              </a:rPr>
              <a:t>前测成绩</a:t>
            </a:r>
            <a:r>
              <a:rPr lang="en-US" altLang="zh-CN" sz="2800">
                <a:solidFill>
                  <a:schemeClr val="lt1"/>
                </a:solidFill>
                <a:latin typeface="Times New Roman" panose="02020603050405020304" charset="0"/>
                <a:ea typeface="汉仪粗简黑简" panose="00020600040101010101" charset="-122"/>
                <a:sym typeface="+mn-ea"/>
              </a:rPr>
              <a:t>    </a:t>
            </a:r>
            <a:r>
              <a:rPr lang="zh-CN" altLang="en-US" sz="2800">
                <a:solidFill>
                  <a:schemeClr val="lt1"/>
                </a:solidFill>
                <a:latin typeface="Times New Roman" panose="02020603050405020304" charset="0"/>
                <a:ea typeface="汉仪粗简黑简" panose="00020600040101010101" charset="-122"/>
                <a:sym typeface="+mn-ea"/>
              </a:rPr>
              <a:t>（中考成绩）</a:t>
            </a:r>
            <a:endParaRPr lang="zh-CN" altLang="en-US" sz="2800">
              <a:solidFill>
                <a:schemeClr val="lt1"/>
              </a:solidFill>
              <a:latin typeface="Times New Roman" panose="02020603050405020304" charset="0"/>
              <a:ea typeface="汉仪粗简黑简" panose="00020600040101010101" charset="-122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5007610" y="4432935"/>
            <a:ext cx="2596515" cy="1297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汉仪粗简黑简" panose="00020600040101010101" charset="-122"/>
              </a:rPr>
              <a:t>高中教育</a:t>
            </a:r>
            <a:endParaRPr lang="zh-CN" altLang="en-US" sz="280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汉仪粗简黑简" panose="00020600040101010101" charset="-122"/>
            </a:endParaRPr>
          </a:p>
        </p:txBody>
      </p:sp>
      <p:sp>
        <p:nvSpPr>
          <p:cNvPr id="27" name="矩形 26"/>
          <p:cNvSpPr/>
          <p:nvPr>
            <p:custDataLst>
              <p:tags r:id="rId12"/>
            </p:custDataLst>
          </p:nvPr>
        </p:nvSpPr>
        <p:spPr>
          <a:xfrm>
            <a:off x="8884920" y="2851150"/>
            <a:ext cx="2481580" cy="1423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汉仪粗简黑简" panose="00020600040101010101" charset="-122"/>
              </a:rPr>
              <a:t>后测成绩</a:t>
            </a:r>
            <a:r>
              <a:rPr lang="en-US" altLang="zh-CN" sz="280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汉仪粗简黑简" panose="00020600040101010101" charset="-122"/>
              </a:rPr>
              <a:t>  </a:t>
            </a:r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汉仪粗简黑简" panose="00020600040101010101" charset="-122"/>
              </a:rPr>
              <a:t>（高中成绩）</a:t>
            </a:r>
            <a:endParaRPr lang="zh-CN" altLang="en-US" sz="280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汉仪粗简黑简" panose="00020600040101010101" charset="-122"/>
            </a:endParaRPr>
          </a:p>
        </p:txBody>
      </p:sp>
      <p:sp>
        <p:nvSpPr>
          <p:cNvPr id="28" name="右大括号 27"/>
          <p:cNvSpPr/>
          <p:nvPr>
            <p:custDataLst>
              <p:tags r:id="rId13"/>
            </p:custDataLst>
          </p:nvPr>
        </p:nvSpPr>
        <p:spPr>
          <a:xfrm>
            <a:off x="7711440" y="1911350"/>
            <a:ext cx="1173480" cy="3303270"/>
          </a:xfrm>
          <a:prstGeom prst="rightBrace">
            <a:avLst>
              <a:gd name="adj1" fmla="val 8333"/>
              <a:gd name="adj2" fmla="val 49154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dk1"/>
              </a:solidFill>
            </a:endParaRPr>
          </a:p>
        </p:txBody>
      </p:sp>
      <p:sp>
        <p:nvSpPr>
          <p:cNvPr id="29" name="右大括号 28"/>
          <p:cNvSpPr/>
          <p:nvPr>
            <p:custDataLst>
              <p:tags r:id="rId14"/>
            </p:custDataLst>
          </p:nvPr>
        </p:nvSpPr>
        <p:spPr>
          <a:xfrm>
            <a:off x="3676015" y="4105910"/>
            <a:ext cx="1331595" cy="217424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dk1"/>
              </a:solidFill>
            </a:endParaRPr>
          </a:p>
        </p:txBody>
      </p:sp>
      <p:sp>
        <p:nvSpPr>
          <p:cNvPr id="2" name="右大括号 1"/>
          <p:cNvSpPr/>
          <p:nvPr>
            <p:custDataLst>
              <p:tags r:id="rId15"/>
            </p:custDataLst>
          </p:nvPr>
        </p:nvSpPr>
        <p:spPr>
          <a:xfrm>
            <a:off x="3676015" y="1204595"/>
            <a:ext cx="1331595" cy="1885315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dk1"/>
              </a:solidFill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608400" y="1490400"/>
            <a:ext cx="4064000" cy="384810"/>
          </a:xfrm>
          <a:prstGeom prst="rect">
            <a:avLst/>
          </a:prstGeom>
        </p:spPr>
        <p:txBody>
          <a:bodyPr>
            <a:spAutoFit/>
          </a:bodyPr>
          <a:p>
            <a:pPr algn="l"/>
            <a:endParaRPr lang="zh-CN" altLang="en-US" sz="1800">
              <a:latin typeface="Arial" panose="0208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true"/>
      <p:bldP spid="6" grpId="0" bldLvl="0" animBg="tru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11505" y="201295"/>
            <a:ext cx="11351895" cy="705485"/>
          </a:xfrm>
        </p:spPr>
        <p:txBody>
          <a:bodyPr>
            <a:normAutofit/>
          </a:bodyPr>
          <a:lstStyle/>
          <a:p>
            <a:r>
              <a:rPr lang="en-US" altLang="zh-CN"/>
              <a:t>“</a:t>
            </a:r>
            <a:r>
              <a:t>基于标准正态化的分层回归分析方法</a:t>
            </a:r>
            <a:r>
              <a:rPr lang="en-US" altLang="zh-CN"/>
              <a:t>”</a:t>
            </a:r>
            <a:r>
              <a:t>图示</a:t>
            </a:r>
            <a:endParaRPr lang="zh-CN"/>
          </a:p>
        </p:txBody>
      </p:sp>
      <p:sp>
        <p:nvSpPr>
          <p:cNvPr id="7" name="矩形 6"/>
          <p:cNvSpPr/>
          <p:nvPr/>
        </p:nvSpPr>
        <p:spPr>
          <a:xfrm>
            <a:off x="349250" y="1201420"/>
            <a:ext cx="785495" cy="1894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上次考试成绩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369185" y="1766570"/>
            <a:ext cx="1979930" cy="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true"/>
          <p:nvPr/>
        </p:nvSpPr>
        <p:spPr>
          <a:xfrm>
            <a:off x="2559050" y="1222375"/>
            <a:ext cx="1362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/>
              <a:t>对齐（配对）</a:t>
            </a:r>
            <a:endParaRPr lang="zh-CN" altLang="zh-CN" b="1"/>
          </a:p>
        </p:txBody>
      </p:sp>
      <p:sp>
        <p:nvSpPr>
          <p:cNvPr id="11" name="矩形 10"/>
          <p:cNvSpPr/>
          <p:nvPr/>
        </p:nvSpPr>
        <p:spPr>
          <a:xfrm>
            <a:off x="1347470" y="1201420"/>
            <a:ext cx="785495" cy="1894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本次考试成绩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84700" y="1222375"/>
            <a:ext cx="785495" cy="2517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上次考试成绩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345430" y="906780"/>
            <a:ext cx="785495" cy="2517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本次考试成绩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554855" y="1222375"/>
            <a:ext cx="1587500" cy="187388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V="true">
            <a:off x="6731635" y="1725295"/>
            <a:ext cx="1837055" cy="1524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0218420" y="2683510"/>
            <a:ext cx="13970" cy="115316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true"/>
          <p:nvPr/>
        </p:nvSpPr>
        <p:spPr>
          <a:xfrm>
            <a:off x="8188325" y="2854960"/>
            <a:ext cx="1728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分层（若干层）</a:t>
            </a:r>
            <a:endParaRPr lang="zh-CN" altLang="en-US" b="1"/>
          </a:p>
        </p:txBody>
      </p:sp>
      <p:cxnSp>
        <p:nvCxnSpPr>
          <p:cNvPr id="23" name="直接箭头连接符 22"/>
          <p:cNvCxnSpPr/>
          <p:nvPr/>
        </p:nvCxnSpPr>
        <p:spPr>
          <a:xfrm flipH="true">
            <a:off x="7378065" y="4968875"/>
            <a:ext cx="1138555" cy="1206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true"/>
          <p:nvPr/>
        </p:nvSpPr>
        <p:spPr>
          <a:xfrm>
            <a:off x="6800215" y="1222375"/>
            <a:ext cx="1525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标准正态化</a:t>
            </a:r>
            <a:endParaRPr lang="zh-CN" altLang="en-US" b="1"/>
          </a:p>
        </p:txBody>
      </p:sp>
      <p:sp>
        <p:nvSpPr>
          <p:cNvPr id="25" name="文本框 24"/>
          <p:cNvSpPr txBox="true"/>
          <p:nvPr/>
        </p:nvSpPr>
        <p:spPr>
          <a:xfrm>
            <a:off x="6750050" y="1875155"/>
            <a:ext cx="16967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减弱命题难度与区分部位不同对成绩的影响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true"/>
          <p:nvPr/>
        </p:nvSpPr>
        <p:spPr>
          <a:xfrm>
            <a:off x="10340975" y="2559050"/>
            <a:ext cx="15176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减弱学校教师差异及随机现象对成绩的影响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true"/>
          <p:nvPr/>
        </p:nvSpPr>
        <p:spPr>
          <a:xfrm>
            <a:off x="2668270" y="1946910"/>
            <a:ext cx="12287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获得成对数据，去除因群体不同对成绩的影响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H="true">
            <a:off x="3253740" y="4700905"/>
            <a:ext cx="96837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true"/>
          <p:nvPr/>
        </p:nvSpPr>
        <p:spPr>
          <a:xfrm>
            <a:off x="7409815" y="4540885"/>
            <a:ext cx="111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回归分析</a:t>
            </a:r>
            <a:endParaRPr lang="zh-CN" altLang="en-US" b="1"/>
          </a:p>
        </p:txBody>
      </p:sp>
      <p:sp>
        <p:nvSpPr>
          <p:cNvPr id="31" name="文本框 30"/>
          <p:cNvSpPr txBox="true"/>
          <p:nvPr/>
        </p:nvSpPr>
        <p:spPr>
          <a:xfrm>
            <a:off x="7329805" y="5109210"/>
            <a:ext cx="1427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获得各层两考均分之间的线性关系（回归公式）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4250690" y="4178300"/>
          <a:ext cx="2958465" cy="243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8877935" y="4189730"/>
          <a:ext cx="2907030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true"/>
          <p:nvPr/>
        </p:nvSpPr>
        <p:spPr>
          <a:xfrm>
            <a:off x="179070" y="35820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18" name="图片 1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50" y="1136015"/>
            <a:ext cx="1490345" cy="11944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610" y="1136015"/>
            <a:ext cx="1581785" cy="1193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true"/>
              <p:nvPr/>
            </p:nvSpPr>
            <p:spPr>
              <a:xfrm>
                <a:off x="67310" y="4247515"/>
                <a:ext cx="3157855" cy="8788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acc>
                        <m:acc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𝑏𝑥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/>
                  <a:t>得到每个学生的残差（进步分）</a:t>
                </a:r>
                <a:endParaRPr lang="en-US" altLang="zh-CN"/>
              </a:p>
            </p:txBody>
          </p:sp>
        </mc:Choice>
        <mc:Fallback>
          <p:sp>
            <p:nvSpPr>
              <p:cNvPr id="20" name="文本框 19"/>
              <p:cNvSpPr txBox="true"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67310" y="4247515"/>
                <a:ext cx="3157855" cy="878840"/>
              </a:xfrm>
              <a:prstGeom prst="rect">
                <a:avLst/>
              </a:prstGeom>
              <a:blipFill rotWithShape="true">
                <a:blip r:embed="rId5"/>
                <a:stretch>
                  <a:fillRect r="-4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/>
          <p:cNvSpPr txBox="true"/>
          <p:nvPr/>
        </p:nvSpPr>
        <p:spPr>
          <a:xfrm>
            <a:off x="3034665" y="4047490"/>
            <a:ext cx="1534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计算</a:t>
            </a:r>
            <a:endParaRPr lang="zh-CN" altLang="en-US" b="1"/>
          </a:p>
          <a:p>
            <a:pPr algn="ctr"/>
            <a:r>
              <a:rPr lang="zh-CN" altLang="en-US" b="1"/>
              <a:t>进步分</a:t>
            </a:r>
            <a:endParaRPr lang="zh-CN" altLang="en-US" b="1"/>
          </a:p>
        </p:txBody>
      </p:sp>
      <p:sp>
        <p:nvSpPr>
          <p:cNvPr id="32" name="文本框 31"/>
          <p:cNvSpPr txBox="true"/>
          <p:nvPr/>
        </p:nvSpPr>
        <p:spPr>
          <a:xfrm>
            <a:off x="8020685" y="3305175"/>
            <a:ext cx="2064385" cy="361315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1600">
                <a:latin typeface="Arial" panose="02080604020202020204" pitchFamily="34" charset="0"/>
                <a:ea typeface="微软雅黑" panose="020B0503020204020204" charset="-122"/>
              </a:rPr>
              <a:t>计算每层两考平均分</a:t>
            </a:r>
            <a:endParaRPr lang="zh-CN" altLang="en-US" sz="1600">
              <a:latin typeface="Arial" panose="0208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true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4060" y="3096260"/>
            <a:ext cx="1400175" cy="115125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true">
            <a:off x="1483995" y="4921250"/>
            <a:ext cx="8255" cy="85153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true"/>
              <p:nvPr/>
            </p:nvSpPr>
            <p:spPr>
              <a:xfrm>
                <a:off x="127000" y="5706110"/>
                <a:ext cx="4003040" cy="56896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algn="l"/>
                <a:r>
                  <a:rPr lang="en-US" altLang="zh-CN" sz="1400">
                    <a:latin typeface="Arial" panose="02080604020202020204" pitchFamily="34" charset="0"/>
                    <a:ea typeface="微软雅黑" panose="020B0503020204020204" charset="-122"/>
                  </a:rPr>
                  <a:t>A</a:t>
                </a:r>
                <a:r>
                  <a:rPr lang="zh-CN" altLang="en-US" sz="1400">
                    <a:latin typeface="Arial" panose="02080604020202020204" pitchFamily="34" charset="0"/>
                    <a:ea typeface="微软雅黑" panose="020B0503020204020204" charset="-122"/>
                  </a:rPr>
                  <a:t>学校进步分</a:t>
                </a:r>
                <a:r>
                  <a:rPr lang="en-US" altLang="zh-CN" sz="1400">
                    <a:latin typeface="Arial" panose="02080604020202020204" pitchFamily="34" charset="0"/>
                    <a:ea typeface="微软雅黑" panose="020B0503020204020204" charset="-122"/>
                  </a:rPr>
                  <a:t>T</a:t>
                </a:r>
                <a:r>
                  <a:rPr lang="zh-CN" altLang="en-US" sz="1400">
                    <a:latin typeface="Arial" panose="02080604020202020204" pitchFamily="34" charset="0"/>
                    <a:ea typeface="微软雅黑" panose="020B0503020204020204" charset="-122"/>
                  </a:rPr>
                  <a:t>值</a:t>
                </a:r>
                <a:r>
                  <a:rPr lang="en-US" altLang="zh-CN" sz="1400">
                    <a:latin typeface="Arial" panose="02080604020202020204" pitchFamily="34" charset="0"/>
                    <a:ea typeface="微软雅黑" panose="020B050302020402020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学校进步分均值</m:t>
                        </m:r>
                      </m:num>
                      <m:den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学校残差标准误</m:t>
                        </m:r>
                      </m:den>
                    </m:f>
                  </m:oMath>
                </a14:m>
                <a:r>
                  <a:rPr lang="en-US" altLang="zh-CN" sz="1400">
                    <a:latin typeface="Arial" panose="02080604020202020204" pitchFamily="34" charset="0"/>
                    <a:ea typeface="微软雅黑" panose="020B050302020402020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1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学校进步分均值</m:t>
                        </m:r>
                      </m:num>
                      <m:den>
                        <m:f>
                          <m:fPr>
                            <m:ctrlPr>
                              <a:rPr lang="en-US" altLang="zh-CN" sz="1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14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全体残差标准差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1400" i="1"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400" i="1"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𝐴</m:t>
                                </m:r>
                                <m:r>
                                  <a:rPr lang="en-US" altLang="zh-CN" sz="1400" i="1"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学校人数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endParaRPr lang="en-US" altLang="zh-CN" sz="1400">
                  <a:latin typeface="Arial" panose="02080604020202020204" pitchFamily="34" charset="0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33" name="文本框 32"/>
              <p:cNvSpPr txBox="true"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127000" y="5706110"/>
                <a:ext cx="4003040" cy="568960"/>
              </a:xfrm>
              <a:prstGeom prst="rect">
                <a:avLst/>
              </a:prstGeom>
              <a:blipFill rotWithShape="true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true"/>
          <p:nvPr/>
        </p:nvSpPr>
        <p:spPr>
          <a:xfrm>
            <a:off x="1672590" y="5109210"/>
            <a:ext cx="146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显著性分析</a:t>
            </a:r>
            <a:endParaRPr lang="zh-CN" altLang="en-US" b="1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1157605" y="417830"/>
            <a:ext cx="8511540" cy="705485"/>
          </a:xfrm>
        </p:spPr>
        <p:txBody>
          <a:bodyPr/>
          <a:p>
            <a:r>
              <a:rPr lang="zh-CN" altLang="en-US"/>
              <a:t>为什么要分层？</a:t>
            </a:r>
            <a:endParaRPr lang="zh-CN" altLang="en-US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1279525"/>
            <a:ext cx="5337810" cy="3295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940" y="1278890"/>
            <a:ext cx="3947795" cy="22529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730" y="4258945"/>
            <a:ext cx="3718560" cy="228854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6134100" y="2197100"/>
            <a:ext cx="801370" cy="313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9143365" y="3633470"/>
            <a:ext cx="214630" cy="517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true"/>
          <p:nvPr/>
        </p:nvSpPr>
        <p:spPr>
          <a:xfrm>
            <a:off x="374650" y="4896485"/>
            <a:ext cx="664273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2000" b="0">
                <a:cs typeface="微软雅黑" charset="0"/>
              </a:rPr>
              <a:t>分层能尽量消除学生自身因素（包括学生学业基础，学生智力基础，学生家庭背景等）的干扰，同时分层后的均值分析能将不同学校、教师的差异影响平均化，能更科学合理且灵敏地反映高中生的学业增值情况。</a:t>
            </a:r>
            <a:endParaRPr lang="zh-CN" altLang="en-US" sz="2000" b="0">
              <a:cs typeface="微软雅黑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245" y="368935"/>
            <a:ext cx="12156440" cy="6226175"/>
          </a:xfrm>
          <a:prstGeom prst="rect">
            <a:avLst/>
          </a:prstGeom>
        </p:spPr>
      </p:pic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1147445" y="187960"/>
            <a:ext cx="8511540" cy="705485"/>
          </a:xfrm>
        </p:spPr>
        <p:txBody>
          <a:bodyPr/>
          <a:p>
            <a:r>
              <a:rPr lang="zh-CN" altLang="en-US"/>
              <a:t>如何研究学生进退步？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1319530" y="608330"/>
            <a:ext cx="8511540" cy="705485"/>
          </a:xfrm>
        </p:spPr>
        <p:txBody>
          <a:bodyPr/>
          <a:p>
            <a:r>
              <a:rPr lang="zh-CN" altLang="en-US"/>
              <a:t>所有的进步分（残差）近似正态分布</a:t>
            </a:r>
            <a:endParaRPr lang="zh-CN" altLang="en-US"/>
          </a:p>
        </p:txBody>
      </p:sp>
      <p:pic>
        <p:nvPicPr>
          <p:cNvPr id="5" name="图片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400810"/>
            <a:ext cx="6426835" cy="524002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6246495" y="1401445"/>
            <a:ext cx="1210310" cy="628650"/>
          </a:xfrm>
          <a:prstGeom prst="wedgeRoundRectCallout">
            <a:avLst>
              <a:gd name="adj1" fmla="val -71283"/>
              <a:gd name="adj2" fmla="val 280758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进退步不明显</a:t>
            </a: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4048760" y="1528445"/>
            <a:ext cx="1247140" cy="628650"/>
          </a:xfrm>
          <a:prstGeom prst="wedgeRoundRectCallout">
            <a:avLst>
              <a:gd name="adj1" fmla="val 58808"/>
              <a:gd name="adj2" fmla="val 24040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进退步不明显</a:t>
            </a: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8582660" y="3876675"/>
            <a:ext cx="1368425" cy="676910"/>
          </a:xfrm>
          <a:prstGeom prst="wedgeRoundRectCallout">
            <a:avLst>
              <a:gd name="adj1" fmla="val -120765"/>
              <a:gd name="adj2" fmla="val 174390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进步超两个标准差</a:t>
            </a:r>
            <a:endParaRPr lang="en-US" altLang="zh-CN"/>
          </a:p>
        </p:txBody>
      </p:sp>
      <p:sp>
        <p:nvSpPr>
          <p:cNvPr id="9" name="圆角矩形标注 8"/>
          <p:cNvSpPr/>
          <p:nvPr/>
        </p:nvSpPr>
        <p:spPr>
          <a:xfrm>
            <a:off x="1912620" y="3846195"/>
            <a:ext cx="1694815" cy="713740"/>
          </a:xfrm>
          <a:prstGeom prst="wedgeRoundRectCallout">
            <a:avLst>
              <a:gd name="adj1" fmla="val 69895"/>
              <a:gd name="adj2" fmla="val 16939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退步超两个标准差</a:t>
            </a:r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7299325" y="2823210"/>
            <a:ext cx="1320165" cy="605790"/>
          </a:xfrm>
          <a:prstGeom prst="wedgeRoundRectCallout">
            <a:avLst>
              <a:gd name="adj1" fmla="val -85930"/>
              <a:gd name="adj2" fmla="val 274318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进步超一个标准差</a:t>
            </a:r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2820670" y="2671445"/>
            <a:ext cx="1391920" cy="666115"/>
          </a:xfrm>
          <a:prstGeom prst="wedgeRoundRectCallout">
            <a:avLst>
              <a:gd name="adj1" fmla="val 90465"/>
              <a:gd name="adj2" fmla="val 284223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退步超一个标准差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8800" y="1477010"/>
            <a:ext cx="2100580" cy="111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每个学生进步分（残差）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6860" y="1477010"/>
            <a:ext cx="2100580" cy="111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各校进步分（残差）平均分</a:t>
            </a:r>
            <a:endParaRPr lang="zh-CN" altLang="en-US"/>
          </a:p>
        </p:txBody>
      </p:sp>
      <p:cxnSp>
        <p:nvCxnSpPr>
          <p:cNvPr id="6" name="直接箭头连接符 5"/>
          <p:cNvCxnSpPr>
            <a:stCxn id="4" idx="3"/>
            <a:endCxn id="5" idx="1"/>
          </p:cNvCxnSpPr>
          <p:nvPr/>
        </p:nvCxnSpPr>
        <p:spPr>
          <a:xfrm>
            <a:off x="2659380" y="2035810"/>
            <a:ext cx="1427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58800" y="3097530"/>
            <a:ext cx="2100580" cy="111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全市残差标准差</a:t>
            </a:r>
            <a:r>
              <a:rPr lang="en-US" altLang="zh-CN"/>
              <a:t>/</a:t>
            </a:r>
            <a:r>
              <a:rPr lang="zh-CN" altLang="en-US"/>
              <a:t>各校人数的平方根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86860" y="3097530"/>
            <a:ext cx="2100580" cy="111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各校标准误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659380" y="3655695"/>
            <a:ext cx="1427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873240" y="2259965"/>
            <a:ext cx="2100580" cy="111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各校进步分</a:t>
            </a:r>
            <a:r>
              <a:rPr lang="en-US" altLang="zh-CN"/>
              <a:t>T</a:t>
            </a:r>
            <a:r>
              <a:rPr lang="zh-CN" altLang="en-US"/>
              <a:t>值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562465" y="1477010"/>
            <a:ext cx="2100580" cy="111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T&gt;=2(</a:t>
            </a:r>
            <a:r>
              <a:rPr lang="zh-CN" altLang="en-US"/>
              <a:t>显著进步）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562465" y="3206750"/>
            <a:ext cx="2100580" cy="111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T&lt;=-2</a:t>
            </a:r>
            <a:r>
              <a:rPr lang="zh-CN" altLang="en-US"/>
              <a:t>（显著退步）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V="true">
            <a:off x="8985885" y="2259965"/>
            <a:ext cx="564515" cy="55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0" idx="3"/>
          </p:cNvCxnSpPr>
          <p:nvPr/>
        </p:nvCxnSpPr>
        <p:spPr>
          <a:xfrm>
            <a:off x="8973820" y="2818765"/>
            <a:ext cx="588645" cy="836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右大括号 14"/>
          <p:cNvSpPr/>
          <p:nvPr/>
        </p:nvSpPr>
        <p:spPr>
          <a:xfrm>
            <a:off x="6187440" y="2035810"/>
            <a:ext cx="685800" cy="16198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true"/>
          <p:nvPr/>
        </p:nvSpPr>
        <p:spPr>
          <a:xfrm>
            <a:off x="1344295" y="122555"/>
            <a:ext cx="8985885" cy="1354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如何评价人数差异较大的学校班级成绩是否显著进步或退步？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1068070" y="5564505"/>
            <a:ext cx="9058910" cy="1223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A</a:t>
            </a:r>
            <a:r>
              <a:rPr lang="zh-CN" altLang="en-US"/>
              <a:t>校</a:t>
            </a:r>
            <a:r>
              <a:rPr lang="en-US" altLang="zh-CN"/>
              <a:t>1000</a:t>
            </a:r>
            <a:r>
              <a:rPr lang="zh-CN" altLang="en-US"/>
              <a:t>人，进步分平均值为</a:t>
            </a:r>
            <a:r>
              <a:rPr lang="en-US" altLang="zh-CN"/>
              <a:t>10</a:t>
            </a:r>
            <a:r>
              <a:rPr lang="zh-CN" altLang="en-US"/>
              <a:t>分，</a:t>
            </a:r>
            <a:r>
              <a:rPr lang="en-US" altLang="zh-CN"/>
              <a:t>B</a:t>
            </a:r>
            <a:r>
              <a:rPr lang="zh-CN" altLang="en-US"/>
              <a:t>校</a:t>
            </a:r>
            <a:r>
              <a:rPr lang="en-US" altLang="zh-CN"/>
              <a:t>200</a:t>
            </a:r>
            <a:r>
              <a:rPr lang="zh-CN" altLang="en-US"/>
              <a:t>人，进步分平均值为</a:t>
            </a:r>
            <a:r>
              <a:rPr lang="en-US" altLang="zh-CN"/>
              <a:t>20</a:t>
            </a:r>
            <a:r>
              <a:rPr lang="zh-CN" altLang="en-US"/>
              <a:t>分，全市残差标准差为</a:t>
            </a:r>
            <a:r>
              <a:rPr lang="en-US" altLang="zh-CN"/>
              <a:t>53</a:t>
            </a:r>
            <a:r>
              <a:rPr lang="zh-CN" altLang="en-US"/>
              <a:t>分，请问哪个学校取得了显著性进步？</a:t>
            </a:r>
            <a:endParaRPr lang="zh-CN" altLang="en-US"/>
          </a:p>
          <a:p>
            <a:r>
              <a:rPr lang="en-US" altLang="zh-CN"/>
              <a:t>A</a:t>
            </a:r>
            <a:r>
              <a:rPr lang="zh-CN" altLang="en-US"/>
              <a:t>校标准误</a:t>
            </a:r>
            <a:r>
              <a:rPr lang="en-US" altLang="zh-CN"/>
              <a:t>=53/1000^0.5=1.68,A</a:t>
            </a:r>
            <a:r>
              <a:rPr lang="zh-CN" altLang="en-US"/>
              <a:t>校</a:t>
            </a:r>
            <a:r>
              <a:rPr lang="en-US" altLang="zh-CN"/>
              <a:t>T</a:t>
            </a:r>
            <a:r>
              <a:rPr lang="zh-CN" altLang="en-US"/>
              <a:t>值</a:t>
            </a:r>
            <a:r>
              <a:rPr lang="en-US" altLang="zh-CN"/>
              <a:t>=10/1.68=5.97 </a:t>
            </a:r>
            <a:endParaRPr lang="en-US" altLang="zh-CN"/>
          </a:p>
          <a:p>
            <a:r>
              <a:rPr lang="en-US" altLang="zh-CN"/>
              <a:t>B</a:t>
            </a:r>
            <a:r>
              <a:rPr lang="zh-CN" altLang="en-US"/>
              <a:t>校标准误</a:t>
            </a:r>
            <a:r>
              <a:rPr lang="en-US" altLang="zh-CN"/>
              <a:t>=53/200^0.5=3.75</a:t>
            </a:r>
            <a:r>
              <a:rPr lang="zh-CN" altLang="en-US"/>
              <a:t>，</a:t>
            </a:r>
            <a:r>
              <a:rPr lang="en-US" altLang="zh-CN"/>
              <a:t>B</a:t>
            </a:r>
            <a:r>
              <a:rPr lang="zh-CN" altLang="en-US"/>
              <a:t>校</a:t>
            </a:r>
            <a:r>
              <a:rPr lang="en-US" altLang="zh-CN"/>
              <a:t>T</a:t>
            </a:r>
            <a:r>
              <a:rPr lang="zh-CN" altLang="en-US"/>
              <a:t>值</a:t>
            </a:r>
            <a:r>
              <a:rPr lang="en-US" altLang="zh-CN"/>
              <a:t>=20/3.75=5.33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true"/>
              <p:nvPr/>
            </p:nvSpPr>
            <p:spPr>
              <a:xfrm>
                <a:off x="1080135" y="4399915"/>
                <a:ext cx="8482965" cy="137223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algn="l"/>
                <a:r>
                  <a:rPr lang="en-US" altLang="zh-CN" sz="3200">
                    <a:latin typeface="Arial" panose="02080604020202020204" pitchFamily="34" charset="0"/>
                    <a:ea typeface="微软雅黑" panose="020B0503020204020204" charset="-122"/>
                  </a:rPr>
                  <a:t>A</a:t>
                </a:r>
                <a:r>
                  <a:rPr lang="zh-CN" altLang="en-US" sz="3200">
                    <a:latin typeface="Arial" panose="02080604020202020204" pitchFamily="34" charset="0"/>
                    <a:ea typeface="微软雅黑" panose="020B0503020204020204" charset="-122"/>
                  </a:rPr>
                  <a:t>学校进步分</a:t>
                </a:r>
                <a:r>
                  <a:rPr lang="en-US" altLang="zh-CN" sz="3200">
                    <a:latin typeface="Arial" panose="02080604020202020204" pitchFamily="34" charset="0"/>
                    <a:ea typeface="微软雅黑" panose="020B0503020204020204" charset="-122"/>
                  </a:rPr>
                  <a:t>T</a:t>
                </a:r>
                <a:r>
                  <a:rPr lang="zh-CN" altLang="en-US" sz="3200">
                    <a:latin typeface="Arial" panose="02080604020202020204" pitchFamily="34" charset="0"/>
                    <a:ea typeface="微软雅黑" panose="020B0503020204020204" charset="-122"/>
                  </a:rPr>
                  <a:t>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学校进步分均值</m:t>
                        </m:r>
                      </m:num>
                      <m:den>
                        <m: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学校残差标准误</m:t>
                        </m:r>
                      </m:den>
                    </m:f>
                  </m:oMath>
                </a14:m>
                <a:r>
                  <a:rPr lang="en-US" altLang="zh-CN" sz="3200">
                    <a:latin typeface="Arial" panose="02080604020202020204" pitchFamily="34" charset="0"/>
                    <a:ea typeface="微软雅黑" panose="020B050302020402020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学校进步分均值</m:t>
                        </m:r>
                      </m:num>
                      <m:den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全体残差标准差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3200" i="1"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3200" i="1"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𝐴</m:t>
                                </m:r>
                                <m:r>
                                  <a:rPr lang="en-US" altLang="zh-CN" sz="3200" i="1"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学校人数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endParaRPr lang="en-US" altLang="zh-CN" sz="3200">
                  <a:latin typeface="Arial" panose="02080604020202020204" pitchFamily="34" charset="0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true"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1080135" y="4399915"/>
                <a:ext cx="8482965" cy="1372235"/>
              </a:xfrm>
              <a:prstGeom prst="rect">
                <a:avLst/>
              </a:prstGeom>
              <a:blipFill rotWithShape="true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000"/>
              <a:t>目录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247015" y="1490345"/>
            <a:ext cx="11544300" cy="47593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/>
              <a:t>  1. </a:t>
            </a:r>
            <a:r>
              <a:rPr lang="zh-CN" altLang="en-US" sz="3600"/>
              <a:t>新时代的教研工作要求</a:t>
            </a:r>
            <a:endParaRPr lang="zh-CN" altLang="en-US" sz="3600"/>
          </a:p>
          <a:p>
            <a:pPr marL="0" indent="0">
              <a:buNone/>
            </a:pPr>
            <a:r>
              <a:rPr lang="en-US" altLang="zh-CN" sz="3600"/>
              <a:t>  2. </a:t>
            </a:r>
            <a:r>
              <a:rPr lang="zh-CN" altLang="en-US" sz="3600">
                <a:sym typeface="+mn-ea"/>
              </a:rPr>
              <a:t>教学评价创新</a:t>
            </a:r>
            <a:endParaRPr lang="zh-CN" altLang="en-US" sz="3600"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sym typeface="+mn-ea"/>
              </a:rPr>
              <a:t>       2.1 </a:t>
            </a:r>
            <a:r>
              <a:rPr lang="zh-CN" altLang="en-US" sz="2800">
                <a:sym typeface="+mn-ea"/>
              </a:rPr>
              <a:t>基于标准正态化的二十层回归分析方法基本原理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en-US" altLang="zh-CN" sz="2800"/>
              <a:t>       2.2 </a:t>
            </a:r>
            <a:r>
              <a:rPr lang="zh-CN" altLang="en-US" sz="2800"/>
              <a:t>简易操作流程</a:t>
            </a: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       2.3 </a:t>
            </a:r>
            <a:r>
              <a:rPr lang="zh-CN" altLang="en-US" sz="2800"/>
              <a:t>常见应用场景</a:t>
            </a:r>
            <a:endParaRPr lang="zh-CN" altLang="en-US" sz="3600"/>
          </a:p>
          <a:p>
            <a:pPr marL="0" indent="0">
              <a:buNone/>
            </a:pPr>
            <a:endParaRPr lang="zh-CN" altLang="en-US" sz="36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57300" y="969010"/>
          <a:ext cx="7908925" cy="5747385"/>
        </p:xfrm>
        <a:graphic>
          <a:graphicData uri="http://schemas.openxmlformats.org/drawingml/2006/table">
            <a:tbl>
              <a:tblPr/>
              <a:tblGrid>
                <a:gridCol w="1581785"/>
                <a:gridCol w="1581785"/>
                <a:gridCol w="1581785"/>
                <a:gridCol w="1581785"/>
                <a:gridCol w="1581785"/>
              </a:tblGrid>
              <a:tr h="6692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前测总分分层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Arial Black" panose="020B0A04020102020204" charset="0"/>
                        </a:rPr>
                        <a:t>回归值</a:t>
                      </a:r>
                      <a:endParaRPr lang="zh-CN" sz="20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Arial Black" panose="020B0A0402010202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Arial Black" panose="020B0A04020102020204" charset="0"/>
                        </a:rPr>
                        <a:t>（残差）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Arial Black" panose="020B0A04020102020204" charset="0"/>
                        </a:rPr>
                        <a:t>两次名次作差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Arial Black" panose="020B0A04020102020204" charset="0"/>
                        </a:rPr>
                        <a:t>两次原始分作差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Arial Black" panose="020B0A04020102020204" charset="0"/>
                        </a:rPr>
                        <a:t>两次正态化标准分作差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5.8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-455.6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-17.1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-26.5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-1.9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-737.2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-21.9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-25.2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-10.3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-900.2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-25.1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-29.0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-3.0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-626.4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-25.2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-16.8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-5.6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-597.6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-26.4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-17.2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0.1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-373.7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-26.4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-8.6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-4.2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-406.5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-28.2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-10.4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-9.4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-457.1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-30.0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-13.5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-2.4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-145.6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-29.5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-3.9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9.4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323.5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-27.5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9.8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10.3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471.6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-27.8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12.6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17.0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705.3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-27.1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21.2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25.0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1020.6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-26.0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31.2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17.1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797.5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-28.2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24.7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-1.1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377.1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-32.9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9.1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-19.6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-83.6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-37.3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-7.6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-16.8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77.5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-37.2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-2.1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-10.4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213.6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-36.3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5.5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-4.2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451.5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-35.6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16.2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20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4.3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442.3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-34.0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34.7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ea typeface="等线" panose="02010600030101010101" charset="-122"/>
                        </a:rPr>
                        <a:t>总计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ea typeface="等线" panose="0201060003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-0.0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0.0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-28.9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0.0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true"/>
          <p:nvPr/>
        </p:nvSpPr>
        <p:spPr>
          <a:xfrm>
            <a:off x="1274445" y="397510"/>
            <a:ext cx="9698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大湾区联考珠海数学成绩四种分析结果对比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true"/>
          <p:nvPr/>
        </p:nvSpPr>
        <p:spPr>
          <a:xfrm>
            <a:off x="9483725" y="2552065"/>
            <a:ext cx="26104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说明：四种方法中，名次作差与标准分作差存在明显的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天花板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效应和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地板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效应，原始分作差则普遍退步，均不科学不合理。</a:t>
            </a:r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custDataLst>
              <p:tags r:id="rId5"/>
            </p:custDataLst>
          </p:nvPr>
        </p:nvGraphicFramePr>
        <p:xfrm>
          <a:off x="625475" y="914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图表 4"/>
          <p:cNvGraphicFramePr/>
          <p:nvPr>
            <p:custDataLst>
              <p:tags r:id="rId6"/>
            </p:custDataLst>
          </p:nvPr>
        </p:nvGraphicFramePr>
        <p:xfrm>
          <a:off x="6212205" y="914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/>
          <p:nvPr>
            <p:custDataLst>
              <p:tags r:id="rId7"/>
            </p:custDataLst>
          </p:nvPr>
        </p:nvGraphicFramePr>
        <p:xfrm>
          <a:off x="625475" y="4000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/>
          <p:cNvGraphicFramePr/>
          <p:nvPr>
            <p:custDataLst>
              <p:tags r:id="rId8"/>
            </p:custDataLst>
          </p:nvPr>
        </p:nvGraphicFramePr>
        <p:xfrm>
          <a:off x="6212205" y="4000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本框 8"/>
          <p:cNvSpPr txBox="true"/>
          <p:nvPr/>
        </p:nvSpPr>
        <p:spPr>
          <a:xfrm>
            <a:off x="625475" y="203200"/>
            <a:ext cx="10165080" cy="4654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3600">
                <a:sym typeface="+mn-ea"/>
              </a:rPr>
              <a:t>2023</a:t>
            </a:r>
            <a:r>
              <a:rPr lang="zh-CN" altLang="en-US" sz="3600">
                <a:sym typeface="+mn-ea"/>
              </a:rPr>
              <a:t>年</a:t>
            </a:r>
            <a:r>
              <a:rPr lang="en-US" altLang="zh-CN" sz="3600">
                <a:sym typeface="+mn-ea"/>
              </a:rPr>
              <a:t>1</a:t>
            </a:r>
            <a:r>
              <a:rPr lang="zh-CN" altLang="en-US" sz="3600">
                <a:sym typeface="+mn-ea"/>
              </a:rPr>
              <a:t>月大湾区联考珠海数学四种分析方法对比</a:t>
            </a:r>
            <a:endParaRPr lang="zh-CN" altLang="en-US" sz="3600">
              <a:sym typeface="+mn-ea"/>
            </a:endParaRPr>
          </a:p>
        </p:txBody>
      </p:sp>
      <p:sp>
        <p:nvSpPr>
          <p:cNvPr id="10" name="文本框 9"/>
          <p:cNvSpPr txBox="true"/>
          <p:nvPr/>
        </p:nvSpPr>
        <p:spPr>
          <a:xfrm>
            <a:off x="5197475" y="3627755"/>
            <a:ext cx="21609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天花板效应：原来成绩好的普遍被评价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退步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true"/>
          <p:nvPr/>
        </p:nvSpPr>
        <p:spPr>
          <a:xfrm>
            <a:off x="10078720" y="3505835"/>
            <a:ext cx="1736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地板效应：原来成绩弱的普遍被评价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进步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endParaRPr lang="en-US" altLang="zh-CN" b="1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true" flipV="true">
            <a:off x="9531985" y="2680335"/>
            <a:ext cx="619125" cy="850265"/>
          </a:xfrm>
          <a:prstGeom prst="straightConnector1">
            <a:avLst/>
          </a:prstGeom>
          <a:ln w="38100">
            <a:solidFill>
              <a:srgbClr val="CF0F12"/>
            </a:solidFill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11" idx="1"/>
          </p:cNvCxnSpPr>
          <p:nvPr/>
        </p:nvCxnSpPr>
        <p:spPr>
          <a:xfrm flipH="true">
            <a:off x="9289415" y="3966845"/>
            <a:ext cx="789305" cy="984250"/>
          </a:xfrm>
          <a:prstGeom prst="straightConnector1">
            <a:avLst/>
          </a:prstGeom>
          <a:ln w="31750">
            <a:solidFill>
              <a:srgbClr val="CF0F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true">
            <a:off x="6010275" y="3227070"/>
            <a:ext cx="947420" cy="351790"/>
          </a:xfrm>
          <a:prstGeom prst="straightConnector1">
            <a:avLst/>
          </a:prstGeom>
          <a:ln w="44450">
            <a:solidFill>
              <a:srgbClr val="CF0F12">
                <a:alpha val="9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888990" y="4562475"/>
            <a:ext cx="1311275" cy="1372235"/>
          </a:xfrm>
          <a:prstGeom prst="straightConnector1">
            <a:avLst/>
          </a:prstGeom>
          <a:ln w="41275">
            <a:solidFill>
              <a:srgbClr val="CF0F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true"/>
          <p:nvPr/>
        </p:nvSpPr>
        <p:spPr>
          <a:xfrm>
            <a:off x="2999105" y="4210685"/>
            <a:ext cx="17970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全部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退步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，且原来成绩高的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退得少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，原来成绩低的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退得多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endParaRPr lang="en-US" altLang="zh-CN" b="1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505585" y="5448935"/>
            <a:ext cx="2889885" cy="716915"/>
          </a:xfrm>
          <a:prstGeom prst="straightConnector1">
            <a:avLst/>
          </a:prstGeom>
          <a:ln w="47625">
            <a:solidFill>
              <a:srgbClr val="CF0F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true"/>
          <p:nvPr/>
        </p:nvSpPr>
        <p:spPr>
          <a:xfrm>
            <a:off x="703580" y="2023110"/>
            <a:ext cx="107842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buNone/>
            </a:pPr>
            <a:r>
              <a:rPr lang="en-US" altLang="zh-CN" sz="4800">
                <a:sym typeface="+mn-ea"/>
              </a:rPr>
              <a:t>2. </a:t>
            </a:r>
            <a:r>
              <a:rPr lang="zh-CN" altLang="en-US" sz="4800">
                <a:sym typeface="+mn-ea"/>
              </a:rPr>
              <a:t>教学评价创新</a:t>
            </a:r>
            <a:endParaRPr lang="zh-CN" altLang="en-US" sz="4800">
              <a:sym typeface="+mn-ea"/>
            </a:endParaRPr>
          </a:p>
          <a:p>
            <a:pPr marL="0" indent="0" algn="ctr">
              <a:buNone/>
            </a:pPr>
            <a:endParaRPr lang="en-US" altLang="zh-CN" sz="3200">
              <a:sym typeface="+mn-ea"/>
            </a:endParaRPr>
          </a:p>
          <a:p>
            <a:pPr marL="0" indent="0" algn="ctr">
              <a:buNone/>
            </a:pPr>
            <a:r>
              <a:rPr lang="en-US" altLang="zh-CN" sz="3200">
                <a:sym typeface="+mn-ea"/>
              </a:rPr>
              <a:t>2.2 </a:t>
            </a:r>
            <a:r>
              <a:rPr lang="zh-CN" altLang="en-US" sz="3200">
                <a:sym typeface="+mn-ea"/>
              </a:rPr>
              <a:t>简易操作流程</a:t>
            </a:r>
            <a:endParaRPr lang="zh-CN" altLang="en-US" sz="3200"/>
          </a:p>
          <a:p>
            <a:pPr marL="0" indent="0">
              <a:buNone/>
            </a:pPr>
            <a:r>
              <a:rPr lang="en-US" altLang="zh-CN" sz="3200">
                <a:sym typeface="+mn-ea"/>
              </a:rPr>
              <a:t>       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508635" y="48260"/>
            <a:ext cx="10968990" cy="6670040"/>
          </a:xfrm>
        </p:spPr>
        <p:txBody>
          <a:bodyPr>
            <a:normAutofit/>
          </a:bodyPr>
          <a:lstStyle/>
          <a:p>
            <a:r>
              <a:rPr lang="en-US" altLang="zh-CN"/>
              <a:t>1.</a:t>
            </a:r>
            <a:r>
              <a:rPr lang="zh-CN" altLang="en-US">
                <a:sym typeface="+mn-ea"/>
              </a:rPr>
              <a:t>对齐（匹配）学生两次考试的成绩（</a:t>
            </a:r>
            <a:r>
              <a:rPr lang="en-US" altLang="zh-CN">
                <a:sym typeface="+mn-ea"/>
              </a:rPr>
              <a:t>vlookup</a:t>
            </a:r>
            <a:r>
              <a:rPr lang="zh-CN" altLang="en-US">
                <a:sym typeface="+mn-ea"/>
              </a:rPr>
              <a:t>）</a:t>
            </a:r>
            <a:br>
              <a:rPr lang="zh-CN" altLang="en-US"/>
            </a:br>
            <a:r>
              <a:rPr lang="en-US" altLang="zh-CN"/>
              <a:t>2.</a:t>
            </a:r>
            <a:r>
              <a:rPr lang="zh-CN" altLang="en-US">
                <a:sym typeface="+mn-ea"/>
              </a:rPr>
              <a:t>分别按成绩由高到低算平均名次（</a:t>
            </a:r>
            <a:r>
              <a:rPr lang="en-US" altLang="zh-CN">
                <a:sym typeface="+mn-ea"/>
              </a:rPr>
              <a:t>rank.avg)</a:t>
            </a:r>
            <a:br>
              <a:rPr lang="zh-CN" altLang="en-US">
                <a:sym typeface="+mn-ea"/>
              </a:rPr>
            </a:br>
            <a:r>
              <a:rPr lang="en-US" altLang="zh-CN"/>
              <a:t>3.</a:t>
            </a:r>
            <a:r>
              <a:rPr lang="zh-CN" altLang="en-US"/>
              <a:t>分别用名次计算百分位数（</a:t>
            </a:r>
            <a:r>
              <a:rPr lang="en-US" altLang="zh-CN"/>
              <a:t>rankit</a:t>
            </a:r>
            <a:r>
              <a:rPr lang="zh-CN" altLang="en-US"/>
              <a:t>算法</a:t>
            </a:r>
            <a:r>
              <a:rPr lang="en-US" altLang="zh-CN"/>
              <a:t>,</a:t>
            </a:r>
            <a:r>
              <a:rPr lang="zh-CN" altLang="en-US"/>
              <a:t>（名次</a:t>
            </a:r>
            <a:r>
              <a:rPr lang="en-US" altLang="zh-CN"/>
              <a:t>-0.5</a:t>
            </a:r>
            <a:r>
              <a:rPr lang="zh-CN" altLang="en-US"/>
              <a:t>）</a:t>
            </a:r>
            <a:r>
              <a:rPr lang="en-US" altLang="zh-CN"/>
              <a:t>/</a:t>
            </a:r>
            <a:r>
              <a:rPr lang="zh-CN" altLang="en-US"/>
              <a:t>总人数）</a:t>
            </a:r>
            <a:br>
              <a:rPr lang="zh-CN" altLang="en-US"/>
            </a:br>
            <a:r>
              <a:rPr lang="en-US" altLang="zh-CN"/>
              <a:t>4.</a:t>
            </a:r>
            <a:r>
              <a:rPr lang="zh-CN" altLang="en-US"/>
              <a:t>分别将两次成绩</a:t>
            </a:r>
            <a:r>
              <a:rPr lang="zh-CN" altLang="en-US">
                <a:sym typeface="+mn-ea"/>
              </a:rPr>
              <a:t>标准正态化（</a:t>
            </a:r>
            <a:r>
              <a:rPr lang="en-US" altLang="zh-CN">
                <a:sym typeface="+mn-ea"/>
              </a:rPr>
              <a:t>norm.inv(1-</a:t>
            </a:r>
            <a:r>
              <a:rPr lang="zh-CN" altLang="en-US">
                <a:sym typeface="+mn-ea"/>
              </a:rPr>
              <a:t>百分位数，</a:t>
            </a:r>
            <a:r>
              <a:rPr lang="en-US" altLang="zh-CN">
                <a:sym typeface="+mn-ea"/>
              </a:rPr>
              <a:t>500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100</a:t>
            </a:r>
            <a:r>
              <a:rPr lang="zh-CN" altLang="en-US">
                <a:sym typeface="+mn-ea"/>
              </a:rPr>
              <a:t>）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文本框 2"/>
          <p:cNvSpPr txBox="true"/>
          <p:nvPr/>
        </p:nvSpPr>
        <p:spPr>
          <a:xfrm>
            <a:off x="665480" y="361950"/>
            <a:ext cx="10994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基于标准正态化的二十层回归分析方法操作</a:t>
            </a:r>
            <a:r>
              <a:rPr lang="en-US" altLang="zh-CN" sz="4000"/>
              <a:t>(</a:t>
            </a:r>
            <a:r>
              <a:rPr lang="zh-CN" altLang="en-US" sz="4000"/>
              <a:t>一）</a:t>
            </a:r>
            <a:endParaRPr lang="zh-CN" altLang="en-US" sz="4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508635" y="48260"/>
            <a:ext cx="10968990" cy="6670040"/>
          </a:xfrm>
        </p:spPr>
        <p:txBody>
          <a:bodyPr>
            <a:normAutofit fontScale="90000"/>
          </a:bodyPr>
          <a:lstStyle/>
          <a:p>
            <a:br>
              <a:rPr lang="zh-CN" altLang="en-US"/>
            </a:br>
            <a:r>
              <a:rPr lang="en-US" altLang="zh-CN"/>
              <a:t>5.</a:t>
            </a:r>
            <a:r>
              <a:rPr lang="zh-CN" altLang="en-US">
                <a:sym typeface="+mn-ea"/>
              </a:rPr>
              <a:t>按上次考试名次高低分二十层（</a:t>
            </a:r>
            <a:r>
              <a:rPr lang="en-US" altLang="zh-CN">
                <a:sym typeface="+mn-ea"/>
              </a:rPr>
              <a:t>1+int(</a:t>
            </a:r>
            <a:r>
              <a:rPr lang="zh-CN" altLang="en-US">
                <a:sym typeface="+mn-ea"/>
              </a:rPr>
              <a:t>名次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每层人数））</a:t>
            </a:r>
            <a:br>
              <a:rPr lang="zh-CN" altLang="en-US">
                <a:sym typeface="+mn-ea"/>
              </a:rPr>
            </a:br>
            <a:r>
              <a:rPr lang="en-US" altLang="zh-CN">
                <a:sym typeface="+mn-ea"/>
              </a:rPr>
              <a:t>6.</a:t>
            </a:r>
            <a:r>
              <a:rPr lang="zh-CN" altLang="en-US">
                <a:sym typeface="+mn-ea"/>
              </a:rPr>
              <a:t>分别计算二十层的两次考试标准分平均分（用透视表）</a:t>
            </a:r>
            <a:br>
              <a:rPr lang="zh-CN" altLang="en-US"/>
            </a:br>
            <a:r>
              <a:rPr lang="en-US" altLang="zh-CN"/>
              <a:t>7</a:t>
            </a:r>
            <a:r>
              <a:rPr lang="en-US" altLang="zh-CN">
                <a:sym typeface="+mn-ea"/>
              </a:rPr>
              <a:t>.</a:t>
            </a:r>
            <a:r>
              <a:rPr lang="zh-CN" altLang="en-US">
                <a:sym typeface="+mn-ea"/>
              </a:rPr>
              <a:t>画出散点图，得到经验回归公式，</a:t>
            </a:r>
            <a:br>
              <a:rPr lang="zh-CN" altLang="en-US">
                <a:sym typeface="+mn-ea"/>
              </a:rPr>
            </a:br>
            <a:r>
              <a:rPr lang="en-US" altLang="zh-CN">
                <a:sym typeface="+mn-ea"/>
              </a:rPr>
              <a:t>8.</a:t>
            </a:r>
            <a:r>
              <a:rPr lang="zh-CN" altLang="en-US">
                <a:sym typeface="+mn-ea"/>
              </a:rPr>
              <a:t>算出预测分，计算残差（后测分减去预测分的差，代表进步分）</a:t>
            </a:r>
            <a:br>
              <a:rPr lang="en-US" altLang="zh-CN"/>
            </a:br>
            <a:r>
              <a:rPr lang="en-US" altLang="zh-CN"/>
              <a:t>9.</a:t>
            </a:r>
            <a:r>
              <a:rPr lang="zh-CN" altLang="en-US">
                <a:sym typeface="+mn-ea"/>
              </a:rPr>
              <a:t>计算全体残差标准差，各校残差标准误，各校进步分</a:t>
            </a:r>
            <a:r>
              <a:rPr lang="en-US" altLang="zh-CN">
                <a:sym typeface="+mn-ea"/>
              </a:rPr>
              <a:t>T</a:t>
            </a:r>
            <a:r>
              <a:rPr lang="zh-CN" altLang="en-US">
                <a:sym typeface="+mn-ea"/>
              </a:rPr>
              <a:t>值（</a:t>
            </a:r>
            <a:r>
              <a:rPr lang="en-US" altLang="zh-CN">
                <a:sym typeface="+mn-ea"/>
              </a:rPr>
              <a:t>30</a:t>
            </a:r>
            <a:r>
              <a:rPr lang="zh-CN" altLang="en-US">
                <a:sym typeface="+mn-ea"/>
              </a:rPr>
              <a:t>人以上，</a:t>
            </a:r>
            <a:r>
              <a:rPr lang="en-US" altLang="zh-CN">
                <a:sym typeface="+mn-ea"/>
              </a:rPr>
              <a:t>T</a:t>
            </a:r>
            <a:r>
              <a:rPr lang="zh-CN" altLang="en-US">
                <a:sym typeface="+mn-ea"/>
              </a:rPr>
              <a:t>值大于等于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代表显著进步，小于等于</a:t>
            </a:r>
            <a:r>
              <a:rPr lang="en-US" altLang="zh-CN">
                <a:sym typeface="+mn-ea"/>
              </a:rPr>
              <a:t>-2</a:t>
            </a:r>
            <a:r>
              <a:rPr lang="zh-CN" altLang="en-US">
                <a:sym typeface="+mn-ea"/>
              </a:rPr>
              <a:t>代表显著退步）</a:t>
            </a:r>
            <a:br>
              <a:rPr lang="zh-CN" altLang="en-US">
                <a:sym typeface="+mn-ea"/>
              </a:rPr>
            </a:br>
            <a:r>
              <a:rPr lang="en-US" altLang="zh-CN"/>
              <a:t>10.</a:t>
            </a:r>
            <a:r>
              <a:rPr lang="zh-CN" altLang="en-US"/>
              <a:t>统计进退步超一个标准差和超两个标准差的学生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文本框 2"/>
          <p:cNvSpPr txBox="true"/>
          <p:nvPr>
            <p:custDataLst>
              <p:tags r:id="rId1"/>
            </p:custDataLst>
          </p:nvPr>
        </p:nvSpPr>
        <p:spPr>
          <a:xfrm>
            <a:off x="665480" y="361950"/>
            <a:ext cx="10994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基于标准正态化的二十层回归分析方法操作</a:t>
            </a:r>
            <a:r>
              <a:rPr lang="en-US" altLang="zh-CN" sz="4000"/>
              <a:t>(</a:t>
            </a:r>
            <a:r>
              <a:rPr lang="zh-CN" altLang="en-US" sz="4000"/>
              <a:t>二）</a:t>
            </a:r>
            <a:endParaRPr lang="zh-CN" altLang="en-US" sz="4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第一步：对齐两次成绩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vlookup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71195" y="1745615"/>
          <a:ext cx="4378325" cy="127381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875665"/>
                <a:gridCol w="875665"/>
                <a:gridCol w="875665"/>
                <a:gridCol w="643890"/>
                <a:gridCol w="1107440"/>
              </a:tblGrid>
              <a:tr h="5308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上次成绩</a:t>
                      </a:r>
                      <a:endParaRPr lang="zh-CN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99</a:t>
                      </a:r>
                      <a:endParaRPr lang="en-US" altLang="zh-CN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。。。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723265" y="3921760"/>
          <a:ext cx="4378325" cy="127381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875665"/>
                <a:gridCol w="875665"/>
                <a:gridCol w="875665"/>
                <a:gridCol w="643890"/>
                <a:gridCol w="1107440"/>
              </a:tblGrid>
              <a:tr h="5308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本次成绩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107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。。。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6506210" y="2625090"/>
          <a:ext cx="5200015" cy="160782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681355"/>
                <a:gridCol w="888365"/>
                <a:gridCol w="667385"/>
                <a:gridCol w="714375"/>
                <a:gridCol w="1146810"/>
                <a:gridCol w="1101725"/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上次成绩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本次成绩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1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107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。。。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右箭头 6"/>
          <p:cNvSpPr/>
          <p:nvPr/>
        </p:nvSpPr>
        <p:spPr>
          <a:xfrm>
            <a:off x="5206365" y="3256280"/>
            <a:ext cx="1128395" cy="60515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true"/>
          <p:nvPr/>
        </p:nvSpPr>
        <p:spPr>
          <a:xfrm>
            <a:off x="3175000" y="5631815"/>
            <a:ext cx="7192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说明：只处理有两次考试成绩的数据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8117840" y="4732020"/>
            <a:ext cx="3618230" cy="726440"/>
          </a:xfrm>
          <a:prstGeom prst="wedgeRoundRectCallout">
            <a:avLst>
              <a:gd name="adj1" fmla="val 25236"/>
              <a:gd name="adj2" fmla="val -1865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=vlookup(A2,</a:t>
            </a:r>
            <a:r>
              <a:rPr lang="zh-CN" altLang="en-US"/>
              <a:t>数据源区域地址，数据源数据所在列数，</a:t>
            </a:r>
            <a:r>
              <a:rPr lang="en-US" altLang="zh-CN"/>
              <a:t>0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第二步：</a:t>
            </a:r>
            <a:r>
              <a:rPr lang="zh-CN" altLang="en-US">
                <a:sym typeface="+mn-ea"/>
              </a:rPr>
              <a:t>分别按成绩由高到低算平均名次（</a:t>
            </a:r>
            <a:r>
              <a:rPr lang="en-US" altLang="zh-CN">
                <a:sym typeface="+mn-ea"/>
              </a:rPr>
              <a:t>rank.avg)</a:t>
            </a:r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3039745" y="1646555"/>
          <a:ext cx="5200015" cy="160782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681355"/>
                <a:gridCol w="888365"/>
                <a:gridCol w="667385"/>
                <a:gridCol w="714375"/>
                <a:gridCol w="1146810"/>
                <a:gridCol w="1101725"/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上次成绩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本次成绩</a:t>
                      </a:r>
                      <a:endParaRPr lang="en-US" altLang="zh-CN" b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01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107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。。。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2324100" y="4231005"/>
          <a:ext cx="7537450" cy="177165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689610"/>
                <a:gridCol w="899160"/>
                <a:gridCol w="674370"/>
                <a:gridCol w="723900"/>
                <a:gridCol w="1160145"/>
                <a:gridCol w="1160780"/>
                <a:gridCol w="1115060"/>
                <a:gridCol w="1114425"/>
              </a:tblGrid>
              <a:tr h="5905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上次成绩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上次名次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本次成绩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本次名次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109.5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。。。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下箭头 9"/>
          <p:cNvSpPr/>
          <p:nvPr/>
        </p:nvSpPr>
        <p:spPr>
          <a:xfrm>
            <a:off x="5647055" y="3409950"/>
            <a:ext cx="485775" cy="6870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第三步：</a:t>
            </a:r>
            <a:r>
              <a:rPr lang="zh-CN" altLang="en-US">
                <a:sym typeface="+mn-ea"/>
              </a:rPr>
              <a:t>分别用名次计算百分位数（</a:t>
            </a:r>
            <a:r>
              <a:rPr lang="en-US" altLang="zh-CN">
                <a:sym typeface="+mn-ea"/>
              </a:rPr>
              <a:t>rankit</a:t>
            </a:r>
            <a:r>
              <a:rPr lang="zh-CN" altLang="en-US">
                <a:sym typeface="+mn-ea"/>
              </a:rPr>
              <a:t>算法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（名次</a:t>
            </a:r>
            <a:r>
              <a:rPr lang="en-US" altLang="zh-CN">
                <a:sym typeface="+mn-ea"/>
              </a:rPr>
              <a:t>-0.5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总人数）</a:t>
            </a:r>
            <a:endParaRPr lang="zh-CN" altLang="en-US"/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2121535" y="1638300"/>
          <a:ext cx="7537450" cy="177165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689610"/>
                <a:gridCol w="899160"/>
                <a:gridCol w="674370"/>
                <a:gridCol w="723900"/>
                <a:gridCol w="1160145"/>
                <a:gridCol w="1160780"/>
                <a:gridCol w="1115060"/>
                <a:gridCol w="1114425"/>
              </a:tblGrid>
              <a:tr h="5905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上次成绩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本次成绩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109.5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。。。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下箭头 9"/>
          <p:cNvSpPr/>
          <p:nvPr/>
        </p:nvSpPr>
        <p:spPr>
          <a:xfrm>
            <a:off x="5631815" y="3429000"/>
            <a:ext cx="485775" cy="6870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106170" y="4305300"/>
          <a:ext cx="9606280" cy="190627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675005"/>
                <a:gridCol w="880745"/>
                <a:gridCol w="660400"/>
                <a:gridCol w="708025"/>
                <a:gridCol w="1136015"/>
                <a:gridCol w="1136015"/>
                <a:gridCol w="1158875"/>
                <a:gridCol w="1069340"/>
                <a:gridCol w="1090930"/>
                <a:gridCol w="1090930"/>
              </a:tblGrid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上次成绩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上次百分位数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本次成绩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本次百分位数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3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109.5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宋体" pitchFamily="2" charset="-122"/>
                        </a:rPr>
                        <a:t>0.</a:t>
                      </a:r>
                      <a:r>
                        <a:rPr lang="en-US" sz="1600" b="0">
                          <a:solidFill>
                            <a:srgbClr val="FF0000"/>
                          </a:solidFill>
                          <a:latin typeface="宋体" pitchFamily="2" charset="-122"/>
                        </a:rPr>
                        <a:t>090909091</a:t>
                      </a:r>
                      <a:endParaRPr lang="en-US" altLang="en-US" sz="1600" b="0">
                        <a:solidFill>
                          <a:srgbClr val="FF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FF0000"/>
                          </a:solidFill>
                          <a:latin typeface="宋体" pitchFamily="2" charset="-122"/>
                        </a:rPr>
                        <a:t>0.016263553</a:t>
                      </a:r>
                      <a:endParaRPr lang="en-US" altLang="en-US" sz="1600" b="0">
                        <a:solidFill>
                          <a:srgbClr val="FF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</a:tr>
              <a:tr h="5829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。。。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第四步：</a:t>
            </a:r>
            <a:r>
              <a:rPr lang="zh-CN" altLang="en-US">
                <a:sym typeface="+mn-ea"/>
              </a:rPr>
              <a:t>分别将两次成绩标准正态化（</a:t>
            </a:r>
            <a:r>
              <a:rPr lang="en-US" altLang="zh-CN">
                <a:sym typeface="+mn-ea"/>
              </a:rPr>
              <a:t>norm.inv(1-</a:t>
            </a:r>
            <a:r>
              <a:rPr lang="zh-CN" altLang="en-US">
                <a:sym typeface="+mn-ea"/>
              </a:rPr>
              <a:t>百分位数，</a:t>
            </a:r>
            <a:r>
              <a:rPr lang="en-US" altLang="zh-CN">
                <a:sym typeface="+mn-ea"/>
              </a:rPr>
              <a:t>500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100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5631815" y="3429000"/>
            <a:ext cx="485775" cy="6870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71550" y="1622425"/>
          <a:ext cx="9606280" cy="1806575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675005"/>
                <a:gridCol w="880745"/>
                <a:gridCol w="660400"/>
                <a:gridCol w="708025"/>
                <a:gridCol w="1136015"/>
                <a:gridCol w="1136015"/>
                <a:gridCol w="1158875"/>
                <a:gridCol w="1069340"/>
                <a:gridCol w="1090930"/>
                <a:gridCol w="1090930"/>
              </a:tblGrid>
              <a:tr h="202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上次成绩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上次百分位数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本次成绩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本次百分位数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83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109.5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0.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090909091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0.016263553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</a:tr>
              <a:tr h="5829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。。。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1068705" y="4373880"/>
          <a:ext cx="9509760" cy="219456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</a:tblGrid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上次成绩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上次百分位数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上次正态化标准分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本次成绩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本次百分位数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本次正态化标准分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109.5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0.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090909091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latin typeface="宋体" pitchFamily="2" charset="-122"/>
                        </a:rPr>
                        <a:t>633</a:t>
                      </a:r>
                      <a:endParaRPr lang="en-US" altLang="en-US" sz="2000" b="0">
                        <a:solidFill>
                          <a:srgbClr val="FF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0.016263553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FF0000"/>
                          </a:solidFill>
                          <a:latin typeface="宋体" pitchFamily="2" charset="-122"/>
                        </a:rPr>
                        <a:t>713</a:t>
                      </a:r>
                      <a:endParaRPr lang="en-US" altLang="en-US" sz="1800" b="0">
                        <a:solidFill>
                          <a:srgbClr val="FF0000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。。。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>
            <p:custDataLst>
              <p:tags r:id="rId2"/>
            </p:custDataLst>
          </p:nvPr>
        </p:nvSpPr>
        <p:spPr>
          <a:xfrm>
            <a:off x="11986706" y="6659723"/>
            <a:ext cx="151253" cy="1512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11861801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1000" dirty="0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818515" y="876935"/>
            <a:ext cx="9947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" y="2070735"/>
            <a:ext cx="4690110" cy="37585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105" y="2071370"/>
            <a:ext cx="4599940" cy="3757930"/>
          </a:xfrm>
          <a:prstGeom prst="rect">
            <a:avLst/>
          </a:prstGeom>
        </p:spPr>
      </p:pic>
      <p:sp>
        <p:nvSpPr>
          <p:cNvPr id="15" name="文本框 14"/>
          <p:cNvSpPr txBox="true"/>
          <p:nvPr/>
        </p:nvSpPr>
        <p:spPr>
          <a:xfrm>
            <a:off x="572135" y="600075"/>
            <a:ext cx="1104773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第四步：分别将两次成绩标准正态化（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norm.inv(1-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百分位数，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500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236855" y="2779395"/>
            <a:ext cx="11544300" cy="213233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800">
                <a:sym typeface="+mn-ea"/>
              </a:rPr>
              <a:t>1. </a:t>
            </a:r>
            <a:r>
              <a:rPr lang="zh-CN" altLang="en-US" sz="4800">
                <a:sym typeface="+mn-ea"/>
              </a:rPr>
              <a:t>新时代的教研工作要求</a:t>
            </a:r>
            <a:endParaRPr lang="zh-CN" altLang="en-US" sz="48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能否将两次正态化标准分直接作差？</a:t>
            </a:r>
            <a:endParaRPr lang="zh-CN" altLang="en-US"/>
          </a:p>
        </p:txBody>
      </p:sp>
      <p:sp>
        <p:nvSpPr>
          <p:cNvPr id="4" name="矩形标注 3"/>
          <p:cNvSpPr/>
          <p:nvPr/>
        </p:nvSpPr>
        <p:spPr>
          <a:xfrm>
            <a:off x="6297295" y="2012950"/>
            <a:ext cx="4841240" cy="2525395"/>
          </a:xfrm>
          <a:prstGeom prst="wedgeRectCallout">
            <a:avLst>
              <a:gd name="adj1" fmla="val -69596"/>
              <a:gd name="adj2" fmla="val -5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从两次考试正态化标准分的散点图看出两次考试成绩呈正相关，相关系数为</a:t>
            </a:r>
            <a:r>
              <a:rPr lang="en-US" altLang="zh-CN" sz="2400"/>
              <a:t>0.687</a:t>
            </a:r>
            <a:r>
              <a:rPr lang="zh-CN" altLang="en-US" sz="2400"/>
              <a:t>，线性相关性较强。线性相关关系须进一步推算，不能判断两者相等。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513080" y="2012950"/>
            <a:ext cx="4714875" cy="28682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第五步：</a:t>
            </a:r>
            <a:r>
              <a:rPr lang="zh-CN" altLang="en-US">
                <a:sym typeface="+mn-ea"/>
              </a:rPr>
              <a:t>按上次考试名次高低分二十层（</a:t>
            </a:r>
            <a:r>
              <a:rPr lang="en-US" altLang="zh-CN">
                <a:sym typeface="+mn-ea"/>
              </a:rPr>
              <a:t>1+int(</a:t>
            </a:r>
            <a:r>
              <a:rPr lang="zh-CN" altLang="en-US">
                <a:sym typeface="+mn-ea"/>
              </a:rPr>
              <a:t>名次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每层人数））</a:t>
            </a:r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5631815" y="3780155"/>
            <a:ext cx="485775" cy="6870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993775" y="1497965"/>
          <a:ext cx="9509760" cy="219456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  <a:gridCol w="792480"/>
              </a:tblGrid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上次成绩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上次百分位数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上次正态化标准分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本次成绩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本次百分位数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本次正态化标准分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109.5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0.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090909091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633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0.016263553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713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。。。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044575" y="4411345"/>
          <a:ext cx="9460230" cy="2324735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727710"/>
                <a:gridCol w="727710"/>
                <a:gridCol w="727710"/>
                <a:gridCol w="727710"/>
                <a:gridCol w="727710"/>
                <a:gridCol w="727710"/>
                <a:gridCol w="727710"/>
                <a:gridCol w="727710"/>
                <a:gridCol w="727710"/>
                <a:gridCol w="727710"/>
                <a:gridCol w="727710"/>
                <a:gridCol w="727710"/>
                <a:gridCol w="727710"/>
              </a:tblGrid>
              <a:tr h="4959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上次成绩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上次百分位数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上次正态化标准分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上次层次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本次成绩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本次百分位数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本次正态化标准分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959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109.5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0.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090909091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633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0.016263553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713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</a:tr>
              <a:tr h="4959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。。。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第六步：</a:t>
            </a:r>
            <a:r>
              <a:rPr lang="zh-CN" altLang="en-US">
                <a:sym typeface="+mn-ea"/>
              </a:rPr>
              <a:t>分别计算二十层的两次考试标准分平均分（用透视表）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798435" y="1560195"/>
          <a:ext cx="3542665" cy="5013325"/>
        </p:xfrm>
        <a:graphic>
          <a:graphicData uri="http://schemas.openxmlformats.org/drawingml/2006/table">
            <a:tbl>
              <a:tblPr/>
              <a:tblGrid>
                <a:gridCol w="756920"/>
                <a:gridCol w="1393190"/>
                <a:gridCol w="1392555"/>
              </a:tblGrid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分层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上次考试标准分均分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本次考试标准分均分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680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654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630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604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604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575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577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560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565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548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548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540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535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524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523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510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508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505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498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508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487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500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477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498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466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497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458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483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443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453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434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426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419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417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412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417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387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403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20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331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366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 Black" panose="020B0A04020102020204" charset="0"/>
                          <a:ea typeface="宋体" pitchFamily="2" charset="-122"/>
                        </a:rPr>
                        <a:t>合计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 Black" panose="020B0A04020102020204" charset="0"/>
                        <a:ea typeface="宋体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右箭头 4"/>
          <p:cNvSpPr/>
          <p:nvPr/>
        </p:nvSpPr>
        <p:spPr>
          <a:xfrm>
            <a:off x="5788660" y="3429000"/>
            <a:ext cx="1486535" cy="54546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869950" y="2619375"/>
          <a:ext cx="4562475" cy="23774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1651635"/>
                <a:gridCol w="970280"/>
                <a:gridCol w="969645"/>
                <a:gridCol w="970915"/>
              </a:tblGrid>
              <a:tr h="8172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上次正态化标准分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上次层次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本次正态化标准分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633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713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李四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463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416</a:t>
                      </a:r>
                      <a:endParaRPr lang="en-US" altLang="zh-CN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。。。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。。。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sym typeface="+mn-ea"/>
                        </a:rPr>
                        <a:t>。。。</a:t>
                      </a:r>
                      <a:endParaRPr lang="zh-CN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。。。</a:t>
                      </a:r>
                      <a:endParaRPr lang="zh-CN" altLang="en-US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王五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362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341</a:t>
                      </a:r>
                      <a:endParaRPr lang="en-US" altLang="zh-CN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第七步：</a:t>
            </a:r>
            <a:r>
              <a:rPr lang="zh-CN" altLang="en-US">
                <a:sym typeface="+mn-ea"/>
              </a:rPr>
              <a:t>画出散点图，得到经验回归公式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723265" y="1607185"/>
          <a:ext cx="3108960" cy="5251450"/>
        </p:xfrm>
        <a:graphic>
          <a:graphicData uri="http://schemas.openxmlformats.org/drawingml/2006/table">
            <a:tbl>
              <a:tblPr/>
              <a:tblGrid>
                <a:gridCol w="664210"/>
                <a:gridCol w="1223010"/>
                <a:gridCol w="1221740"/>
              </a:tblGrid>
              <a:tr h="3733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分层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上次考试标准分均分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本次考试标准分均分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680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654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630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604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604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575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577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560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565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548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548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540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535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524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523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510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508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505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498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508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487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500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477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498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466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497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458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483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443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453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434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426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419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417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412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417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19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387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403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20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331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366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 Black" panose="020B0A04020102020204" charset="0"/>
                          <a:ea typeface="宋体" pitchFamily="2" charset="-122"/>
                        </a:rPr>
                        <a:t>合计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 Black" panose="020B0A04020102020204" charset="0"/>
                        <a:ea typeface="宋体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 Black" panose="020B0A04020102020204" charset="0"/>
                          <a:cs typeface="Arial Black" panose="020B0A04020102020204" charset="0"/>
                        </a:rPr>
                        <a:t>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右箭头 4"/>
          <p:cNvSpPr/>
          <p:nvPr/>
        </p:nvSpPr>
        <p:spPr>
          <a:xfrm>
            <a:off x="4415790" y="3429000"/>
            <a:ext cx="1545590" cy="54546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>
            <p:custDataLst>
              <p:tags r:id="rId3"/>
            </p:custDataLst>
          </p:nvPr>
        </p:nvGraphicFramePr>
        <p:xfrm>
          <a:off x="6604000" y="1974850"/>
          <a:ext cx="4572000" cy="450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矩形标注 6"/>
          <p:cNvSpPr/>
          <p:nvPr/>
        </p:nvSpPr>
        <p:spPr>
          <a:xfrm>
            <a:off x="4277360" y="4577715"/>
            <a:ext cx="1822450" cy="1703070"/>
          </a:xfrm>
          <a:prstGeom prst="wedgeRectCallout">
            <a:avLst>
              <a:gd name="adj1" fmla="val -52196"/>
              <a:gd name="adj2" fmla="val -57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用得到的二十组成对数据画出散点图。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珠海</a:t>
            </a:r>
            <a:r>
              <a:rPr lang="en-US" altLang="zh-CN"/>
              <a:t>2024</a:t>
            </a:r>
            <a:r>
              <a:rPr lang="zh-CN" altLang="en-US"/>
              <a:t>年高考语数英三科与中考回归散点图</a:t>
            </a:r>
            <a:endParaRPr lang="zh-CN" altLang="en-US"/>
          </a:p>
        </p:txBody>
      </p:sp>
      <p:graphicFrame>
        <p:nvGraphicFramePr>
          <p:cNvPr id="4" name="图表 3"/>
          <p:cNvGraphicFramePr/>
          <p:nvPr/>
        </p:nvGraphicFramePr>
        <p:xfrm>
          <a:off x="337820" y="1654175"/>
          <a:ext cx="3673475" cy="263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4011295" y="1654175"/>
          <a:ext cx="3811270" cy="264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7822565" y="1654175"/>
          <a:ext cx="4139565" cy="261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第八步：</a:t>
            </a:r>
            <a:r>
              <a:rPr lang="zh-CN" altLang="en-US">
                <a:sym typeface="+mn-ea"/>
              </a:rPr>
              <a:t>根据经验回归公式，算出预测分，计算残差，得到进步分。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30070" y="1860550"/>
          <a:ext cx="8723630" cy="320040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696595"/>
                <a:gridCol w="466090"/>
                <a:gridCol w="582295"/>
                <a:gridCol w="581660"/>
                <a:gridCol w="581660"/>
                <a:gridCol w="581025"/>
                <a:gridCol w="581660"/>
                <a:gridCol w="581660"/>
                <a:gridCol w="581660"/>
                <a:gridCol w="581025"/>
                <a:gridCol w="581660"/>
                <a:gridCol w="581660"/>
                <a:gridCol w="582295"/>
                <a:gridCol w="581025"/>
                <a:gridCol w="581660"/>
              </a:tblGrid>
              <a:tr h="2286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上次成绩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上次百分位数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上次正态化标准分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上次层次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本次成绩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本次百分位数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本次正态化标准分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预测分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残差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进步分）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99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109.5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0.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09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633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107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0.02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713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609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104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圆角矩形标注 3"/>
          <p:cNvSpPr/>
          <p:nvPr/>
        </p:nvSpPr>
        <p:spPr>
          <a:xfrm>
            <a:off x="4016375" y="5714365"/>
            <a:ext cx="1324610" cy="797560"/>
          </a:xfrm>
          <a:prstGeom prst="wedgeRoundRectCallout">
            <a:avLst>
              <a:gd name="adj1" fmla="val 96356"/>
              <a:gd name="adj2" fmla="val -1714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第</a:t>
            </a:r>
            <a:r>
              <a:rPr lang="en-US" altLang="zh-CN"/>
              <a:t>H</a:t>
            </a:r>
            <a:r>
              <a:rPr lang="zh-CN" altLang="en-US"/>
              <a:t>列</a:t>
            </a:r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6036945" y="5714365"/>
            <a:ext cx="1324610" cy="797560"/>
          </a:xfrm>
          <a:prstGeom prst="wedgeRoundRectCallout">
            <a:avLst>
              <a:gd name="adj1" fmla="val 152253"/>
              <a:gd name="adj2" fmla="val -1607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第</a:t>
            </a:r>
            <a:r>
              <a:rPr lang="en-US" altLang="zh-CN"/>
              <a:t>M</a:t>
            </a:r>
            <a:r>
              <a:rPr lang="zh-CN" altLang="en-US"/>
              <a:t>列</a:t>
            </a:r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8090535" y="5771515"/>
            <a:ext cx="1894205" cy="826135"/>
          </a:xfrm>
          <a:prstGeom prst="wedgeRoundRectCallout">
            <a:avLst>
              <a:gd name="adj1" fmla="val 28880"/>
              <a:gd name="adj2" fmla="val -1736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=0.9623*H2+18.917</a:t>
            </a:r>
            <a:endParaRPr lang="en-US" altLang="zh-CN"/>
          </a:p>
        </p:txBody>
      </p:sp>
      <p:sp>
        <p:nvSpPr>
          <p:cNvPr id="7" name="圆角矩形标注 6"/>
          <p:cNvSpPr/>
          <p:nvPr/>
        </p:nvSpPr>
        <p:spPr>
          <a:xfrm>
            <a:off x="10667365" y="2866390"/>
            <a:ext cx="1481455" cy="711835"/>
          </a:xfrm>
          <a:prstGeom prst="wedgeRoundRectCallout">
            <a:avLst>
              <a:gd name="adj1" fmla="val -77561"/>
              <a:gd name="adj2" fmla="val 1585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=M2-N2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1"/>
            </p:custDataLst>
          </p:nvPr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>
            <p:custDataLst>
              <p:tags r:id="rId2"/>
            </p:custDataLst>
          </p:nvPr>
        </p:nvSpPr>
        <p:spPr>
          <a:xfrm>
            <a:off x="11986706" y="6659723"/>
            <a:ext cx="151253" cy="1512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11861801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en-US" altLang="zh-CN" sz="1000" dirty="0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818515" y="876935"/>
            <a:ext cx="9947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true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9140" y="2188210"/>
            <a:ext cx="4584700" cy="3769360"/>
          </a:xfrm>
          <a:prstGeom prst="rect">
            <a:avLst/>
          </a:prstGeom>
        </p:spPr>
      </p:pic>
      <p:sp>
        <p:nvSpPr>
          <p:cNvPr id="15" name="文本框 14"/>
          <p:cNvSpPr txBox="true"/>
          <p:nvPr/>
        </p:nvSpPr>
        <p:spPr>
          <a:xfrm>
            <a:off x="572135" y="600075"/>
            <a:ext cx="1104773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ym typeface="+mn-ea"/>
              </a:rPr>
              <a:t>第八步：根据经验回归公式，算出预测分，计算残差，得到进步分。残差非常接近正态分布。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sym typeface="+mn-ea"/>
              </a:rPr>
              <a:t>第九步：计算全体残差标准差，各校残差标准误，各校进步分</a:t>
            </a:r>
            <a:r>
              <a:rPr lang="en-US" altLang="zh-CN">
                <a:sym typeface="+mn-ea"/>
              </a:rPr>
              <a:t>T</a:t>
            </a:r>
            <a:r>
              <a:rPr lang="zh-CN" altLang="en-US">
                <a:sym typeface="+mn-ea"/>
              </a:rPr>
              <a:t>值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true"/>
              <p:nvPr/>
            </p:nvSpPr>
            <p:spPr>
              <a:xfrm>
                <a:off x="1097915" y="2687320"/>
                <a:ext cx="8482965" cy="137223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algn="l"/>
                <a:r>
                  <a:rPr lang="en-US" altLang="zh-CN" sz="3200">
                    <a:latin typeface="Arial" panose="02080604020202020204" pitchFamily="34" charset="0"/>
                    <a:ea typeface="微软雅黑" panose="020B0503020204020204" charset="-122"/>
                  </a:rPr>
                  <a:t>A</a:t>
                </a:r>
                <a:r>
                  <a:rPr lang="zh-CN" altLang="en-US" sz="3200">
                    <a:latin typeface="Arial" panose="02080604020202020204" pitchFamily="34" charset="0"/>
                    <a:ea typeface="微软雅黑" panose="020B0503020204020204" charset="-122"/>
                  </a:rPr>
                  <a:t>学校进步分</a:t>
                </a:r>
                <a:r>
                  <a:rPr lang="en-US" altLang="zh-CN" sz="3200">
                    <a:latin typeface="Arial" panose="02080604020202020204" pitchFamily="34" charset="0"/>
                    <a:ea typeface="微软雅黑" panose="020B0503020204020204" charset="-122"/>
                  </a:rPr>
                  <a:t>T</a:t>
                </a:r>
                <a:r>
                  <a:rPr lang="zh-CN" altLang="en-US" sz="3200">
                    <a:latin typeface="Arial" panose="02080604020202020204" pitchFamily="34" charset="0"/>
                    <a:ea typeface="微软雅黑" panose="020B0503020204020204" charset="-122"/>
                  </a:rPr>
                  <a:t>值</a:t>
                </a:r>
                <a:r>
                  <a:rPr lang="en-US" altLang="zh-CN" sz="3200">
                    <a:latin typeface="Arial" panose="02080604020202020204" pitchFamily="34" charset="0"/>
                    <a:ea typeface="微软雅黑" panose="020B050302020402020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学校进步分均值</m:t>
                        </m:r>
                      </m:num>
                      <m:den>
                        <m: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学校残差标准误</m:t>
                        </m:r>
                      </m:den>
                    </m:f>
                  </m:oMath>
                </a14:m>
                <a:r>
                  <a:rPr lang="en-US" altLang="zh-CN" sz="3200">
                    <a:latin typeface="Arial" panose="02080604020202020204" pitchFamily="34" charset="0"/>
                    <a:ea typeface="微软雅黑" panose="020B050302020402020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32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学校进步分均值</m:t>
                        </m:r>
                      </m:num>
                      <m:den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全体残差标准差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3200" i="1"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3200" i="1"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𝐴</m:t>
                                </m:r>
                                <m:r>
                                  <a:rPr lang="en-US" altLang="zh-CN" sz="3200" i="1"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学校人数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endParaRPr lang="en-US" altLang="zh-CN" sz="3200">
                  <a:latin typeface="Arial" panose="02080604020202020204" pitchFamily="34" charset="0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true"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1097915" y="2687320"/>
                <a:ext cx="8482965" cy="1372235"/>
              </a:xfrm>
              <a:prstGeom prst="rect">
                <a:avLst/>
              </a:prstGeom>
              <a:blipFill rotWithShape="true">
                <a:blip r:embed="rId1"/>
                <a:stretch>
                  <a:fillRect b="-15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第十步：统计四种进步幅度的人数</a:t>
            </a:r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061720" y="1475740"/>
          <a:ext cx="8880475" cy="37490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559435"/>
                <a:gridCol w="375285"/>
                <a:gridCol w="467360"/>
                <a:gridCol w="467360"/>
                <a:gridCol w="467360"/>
                <a:gridCol w="467360"/>
                <a:gridCol w="467360"/>
                <a:gridCol w="467995"/>
                <a:gridCol w="466725"/>
                <a:gridCol w="467995"/>
                <a:gridCol w="466725"/>
                <a:gridCol w="467995"/>
                <a:gridCol w="467360"/>
                <a:gridCol w="502285"/>
                <a:gridCol w="598805"/>
                <a:gridCol w="480695"/>
                <a:gridCol w="372745"/>
                <a:gridCol w="382270"/>
                <a:gridCol w="467360"/>
              </a:tblGrid>
              <a:tr h="2286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学校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班级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上次成绩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上次百分位数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上次正态化标准分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上次层次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本次成绩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本次名次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本次百分位数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本次正态化标准分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预测分</a:t>
                      </a:r>
                      <a:endParaRPr lang="en-US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残差</a:t>
                      </a:r>
                      <a:endParaRPr lang="en-US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进步超两标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进步超一标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退步超一标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退步超两标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63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张三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34566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N</a:t>
                      </a: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99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109.5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0.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09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633</a:t>
                      </a:r>
                      <a:endParaRPr lang="en-US" altLang="en-US" sz="20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107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0.02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713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609</a:t>
                      </a:r>
                      <a:endParaRPr lang="en-US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latin typeface="宋体" pitchFamily="2" charset="-122"/>
                        </a:rPr>
                        <a:t>104</a:t>
                      </a:r>
                      <a:endParaRPr lang="en-US">
                        <a:solidFill>
                          <a:schemeClr val="tx1"/>
                        </a:solidFill>
                        <a:latin typeface="宋体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矩形标注 6"/>
          <p:cNvSpPr/>
          <p:nvPr/>
        </p:nvSpPr>
        <p:spPr>
          <a:xfrm>
            <a:off x="9656445" y="501650"/>
            <a:ext cx="1951355" cy="555625"/>
          </a:xfrm>
          <a:prstGeom prst="wedgeRectCallout">
            <a:avLst>
              <a:gd name="adj1" fmla="val -85795"/>
              <a:gd name="adj2" fmla="val 111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增加四列</a:t>
            </a: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10467975" y="2844800"/>
            <a:ext cx="1823720" cy="1167765"/>
          </a:xfrm>
          <a:prstGeom prst="wedgeRoundRectCallout">
            <a:avLst>
              <a:gd name="adj1" fmla="val -161142"/>
              <a:gd name="adj2" fmla="val 893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=if(N2-2*stdev(N:N)&gt;=0,1,0)</a:t>
            </a:r>
            <a:endParaRPr lang="en-US" altLang="zh-CN"/>
          </a:p>
        </p:txBody>
      </p:sp>
      <p:sp>
        <p:nvSpPr>
          <p:cNvPr id="9" name="圆角矩形标注 8"/>
          <p:cNvSpPr/>
          <p:nvPr/>
        </p:nvSpPr>
        <p:spPr>
          <a:xfrm>
            <a:off x="6095365" y="5757545"/>
            <a:ext cx="1253490" cy="754380"/>
          </a:xfrm>
          <a:prstGeom prst="wedgeRoundRectCallout">
            <a:avLst>
              <a:gd name="adj1" fmla="val 98480"/>
              <a:gd name="adj2" fmla="val -1791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第</a:t>
            </a:r>
            <a:r>
              <a:rPr lang="en-US" altLang="zh-CN"/>
              <a:t>N</a:t>
            </a:r>
            <a:r>
              <a:rPr lang="zh-CN" altLang="en-US"/>
              <a:t>列</a:t>
            </a:r>
            <a:endParaRPr lang="zh-CN" altLang="en-US"/>
          </a:p>
        </p:txBody>
      </p:sp>
      <p:sp>
        <p:nvSpPr>
          <p:cNvPr id="3" name="文本框 2"/>
          <p:cNvSpPr txBox="true"/>
          <p:nvPr/>
        </p:nvSpPr>
        <p:spPr>
          <a:xfrm>
            <a:off x="7693025" y="2173605"/>
            <a:ext cx="459740" cy="1255395"/>
          </a:xfrm>
          <a:prstGeom prst="rect">
            <a:avLst/>
          </a:prstGeom>
        </p:spPr>
        <p:txBody>
          <a:bodyPr vert="eaVert" wrap="square">
            <a:spAutoFit/>
          </a:bodyPr>
          <a:p>
            <a:pPr algn="l"/>
            <a:r>
              <a:rPr lang="zh-CN" altLang="en-US" sz="1800">
                <a:latin typeface="Arial" panose="02080604020202020204" pitchFamily="34" charset="0"/>
                <a:ea typeface="微软雅黑" panose="020B0503020204020204" charset="-122"/>
              </a:rPr>
              <a:t>（进步分）</a:t>
            </a:r>
            <a:endParaRPr lang="zh-CN" altLang="en-US" sz="1800">
              <a:latin typeface="Arial" panose="0208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>
            <a:off x="444500" y="6045200"/>
            <a:ext cx="2174875" cy="914400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直角三角形 4"/>
          <p:cNvSpPr/>
          <p:nvPr/>
        </p:nvSpPr>
        <p:spPr>
          <a:xfrm>
            <a:off x="-85725" y="4622800"/>
            <a:ext cx="1244600" cy="23368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DF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直角三角形 6"/>
          <p:cNvSpPr/>
          <p:nvPr/>
        </p:nvSpPr>
        <p:spPr>
          <a:xfrm rot="16200000">
            <a:off x="10621963" y="5287963"/>
            <a:ext cx="1311275" cy="18288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314325" y="227965"/>
            <a:ext cx="38176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8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各校进步分与</a:t>
            </a:r>
            <a:r>
              <a:rPr lang="en-US" altLang="zh-CN" sz="28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T</a:t>
            </a:r>
            <a:r>
              <a:rPr lang="zh-CN" altLang="en-US" sz="28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值情况</a:t>
            </a:r>
            <a:endParaRPr lang="zh-CN" altLang="en-US" sz="2800" b="1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灯片编号占位符 14"/>
          <p:cNvSpPr>
            <a:spLocks noGrp="true"/>
          </p:cNvSpPr>
          <p:nvPr>
            <p:ph type="sldNum" sz="quarter" idx="12"/>
          </p:nvPr>
        </p:nvSpPr>
        <p:spPr>
          <a:xfrm>
            <a:off x="8877300" y="6315075"/>
            <a:ext cx="2700338" cy="532126"/>
          </a:xfrm>
        </p:spPr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8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grpSp>
        <p:nvGrpSpPr>
          <p:cNvPr id="4" name="组合 3"/>
          <p:cNvGrpSpPr/>
          <p:nvPr/>
        </p:nvGrpSpPr>
        <p:grpSpPr>
          <a:xfrm>
            <a:off x="9852025" y="1641475"/>
            <a:ext cx="1247775" cy="4896485"/>
            <a:chOff x="15354" y="2509"/>
            <a:chExt cx="1965" cy="7711"/>
          </a:xfrm>
        </p:grpSpPr>
        <p:sp>
          <p:nvSpPr>
            <p:cNvPr id="2" name="右大括号 1"/>
            <p:cNvSpPr/>
            <p:nvPr/>
          </p:nvSpPr>
          <p:spPr>
            <a:xfrm>
              <a:off x="15354" y="2842"/>
              <a:ext cx="1153" cy="2189"/>
            </a:xfrm>
            <a:prstGeom prst="rightBrac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true"/>
            <p:nvPr/>
          </p:nvSpPr>
          <p:spPr>
            <a:xfrm>
              <a:off x="16533" y="2509"/>
              <a:ext cx="559" cy="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显著性进步</a:t>
              </a:r>
              <a:endParaRPr lang="zh-CN" altLang="en-US"/>
            </a:p>
          </p:txBody>
        </p:sp>
        <p:sp>
          <p:nvSpPr>
            <p:cNvPr id="16" name="右大括号 15"/>
            <p:cNvSpPr/>
            <p:nvPr/>
          </p:nvSpPr>
          <p:spPr>
            <a:xfrm>
              <a:off x="15543" y="6849"/>
              <a:ext cx="1137" cy="3371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true"/>
            <p:nvPr/>
          </p:nvSpPr>
          <p:spPr>
            <a:xfrm>
              <a:off x="16681" y="7768"/>
              <a:ext cx="638" cy="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显著性退步</a:t>
              </a:r>
              <a:endParaRPr lang="zh-CN" altLang="en-US"/>
            </a:p>
          </p:txBody>
        </p:sp>
        <p:sp>
          <p:nvSpPr>
            <p:cNvPr id="18" name="右大括号 17"/>
            <p:cNvSpPr/>
            <p:nvPr/>
          </p:nvSpPr>
          <p:spPr>
            <a:xfrm>
              <a:off x="15438" y="5320"/>
              <a:ext cx="1137" cy="124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true"/>
            <p:nvPr/>
          </p:nvSpPr>
          <p:spPr>
            <a:xfrm>
              <a:off x="16534" y="4882"/>
              <a:ext cx="550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进退步不显著</a:t>
              </a:r>
              <a:endParaRPr lang="zh-CN" altLang="en-US"/>
            </a:p>
          </p:txBody>
        </p:sp>
      </p:grpSp>
      <p:graphicFrame>
        <p:nvGraphicFramePr>
          <p:cNvPr id="8" name="表格 7"/>
          <p:cNvGraphicFramePr>
            <a:graphicFrameLocks noGrp="true"/>
          </p:cNvGraphicFramePr>
          <p:nvPr>
            <p:custDataLst>
              <p:tags r:id="rId1"/>
            </p:custDataLst>
          </p:nvPr>
        </p:nvGraphicFramePr>
        <p:xfrm>
          <a:off x="400685" y="1062990"/>
          <a:ext cx="9298940" cy="5560060"/>
        </p:xfrm>
        <a:graphic>
          <a:graphicData uri="http://schemas.openxmlformats.org/drawingml/2006/table">
            <a:tbl>
              <a:tblPr/>
              <a:tblGrid>
                <a:gridCol w="5328920"/>
                <a:gridCol w="1282065"/>
                <a:gridCol w="1282065"/>
                <a:gridCol w="1405890"/>
              </a:tblGrid>
              <a:tr h="80200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学校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人数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进分步均值（残差均值）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进步分T值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926</a:t>
                      </a:r>
                      <a:endParaRPr lang="zh-CN" altLang="en-US" sz="1600" b="1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700" marR="12700" marT="12700" vert="horz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21.0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11.2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713</a:t>
                      </a:r>
                      <a:endParaRPr lang="zh-CN" altLang="en-US" sz="1600" b="1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700" marR="12700" marT="12700" vert="horz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19.5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9.7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718</a:t>
                      </a:r>
                      <a:endParaRPr lang="zh-CN" altLang="en-US" sz="1600" b="1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700" marR="12700" marT="12700" vert="horz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9.8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4.9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1124</a:t>
                      </a:r>
                      <a:endParaRPr lang="zh-CN" altLang="en-US" sz="1600" b="1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700" marR="12700" marT="12700" vert="horz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6.5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4.0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222</a:t>
                      </a:r>
                      <a:endParaRPr lang="zh-CN" altLang="en-US" sz="1600" b="1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700" marR="12700" marT="12700" vert="horz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1.6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0.4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732</a:t>
                      </a:r>
                      <a:endParaRPr lang="zh-CN" altLang="en-US" sz="1600" b="1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700" marR="12700" marT="12700" vert="horz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-1.2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-0.6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7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540</a:t>
                      </a:r>
                      <a:endParaRPr lang="zh-CN" altLang="en-US" sz="1600" b="1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700" marR="12700" marT="12700" vert="horz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-5.9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-2.4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1127</a:t>
                      </a:r>
                      <a:endParaRPr lang="zh-CN" altLang="en-US" sz="1600" b="1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700" marR="12700" marT="12700" vert="horz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-4.9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-2.8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560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654</a:t>
                      </a:r>
                      <a:endParaRPr lang="zh-CN" altLang="en-US" sz="1600" b="1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700" marR="12700" marT="12700" vert="horz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-9.3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-4.3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751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862</a:t>
                      </a:r>
                      <a:endParaRPr lang="zh-CN" altLang="en-US" sz="1600" b="1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700" marR="12700" marT="12700" vert="horz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-11.6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-6.1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560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132</a:t>
                      </a:r>
                      <a:endParaRPr lang="zh-CN" altLang="en-US" sz="1600" b="1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700" marR="12700" marT="12700" vert="horz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-45.7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-10.9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414</a:t>
                      </a:r>
                      <a:endParaRPr lang="zh-CN" altLang="en-US" sz="1600" b="1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700" marR="12700" marT="12700" vert="horz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-32.9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-13.2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443" marR="5443" marT="5443" marB="0" anchor="ctr" anchorCtr="false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95325" y="972849"/>
            <a:ext cx="448252" cy="448252"/>
          </a:xfrm>
          <a:prstGeom prst="ellipse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95093" y="1651119"/>
            <a:ext cx="2951017" cy="2951017"/>
          </a:xfrm>
          <a:prstGeom prst="ellipse">
            <a:avLst/>
          </a:prstGeom>
          <a:noFill/>
          <a:ln w="38100">
            <a:solidFill>
              <a:schemeClr val="bg1">
                <a:lumMod val="85000"/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95325" y="2121535"/>
            <a:ext cx="2002790" cy="1733550"/>
          </a:xfrm>
          <a:prstGeom prst="ellipse">
            <a:avLst/>
          </a:prstGeom>
          <a:solidFill>
            <a:srgbClr val="CF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000" dirty="0">
                <a:latin typeface="Impact" panose="020B0806030902050204" pitchFamily="34" charset="0"/>
                <a:cs typeface="Baghdad" pitchFamily="2" charset="-78"/>
              </a:rPr>
              <a:t>前言</a:t>
            </a:r>
            <a:endParaRPr kumimoji="1" lang="zh-CN" altLang="en-US" sz="4000" dirty="0">
              <a:latin typeface="Impact" panose="020B0806030902050204" pitchFamily="34" charset="0"/>
              <a:cs typeface="Baghdad" pitchFamily="2" charset="-7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183090" y="3855029"/>
            <a:ext cx="471055" cy="471055"/>
          </a:xfrm>
          <a:prstGeom prst="ellipse">
            <a:avLst/>
          </a:prstGeom>
          <a:solidFill>
            <a:srgbClr val="CF0F1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true"/>
          <p:nvPr/>
        </p:nvSpPr>
        <p:spPr>
          <a:xfrm>
            <a:off x="3646170" y="1421130"/>
            <a:ext cx="852297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4000" dirty="0">
                <a:latin typeface="微软雅黑" panose="020B0503020204020204" charset="-122"/>
                <a:ea typeface="微软雅黑" panose="020B0503020204020204" charset="-122"/>
              </a:rPr>
              <a:t>中央全面深化改革委员会第十四次会议审议通过的《深化新时代教育评价改革总体方案》中提出，“改进结果评价、强化过程评价、探索增值评价、健全综合评价”，这是我国教育变革的一个重要转向。从教育体系看，教育评价是学校变革的杠杆。</a:t>
            </a:r>
            <a:endParaRPr kumimoji="1" lang="zh-CN" altLang="en-US" sz="4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70549" y="4973812"/>
            <a:ext cx="471055" cy="471055"/>
          </a:xfrm>
          <a:prstGeom prst="ellipse">
            <a:avLst/>
          </a:prstGeom>
          <a:solidFill>
            <a:srgbClr val="CF0F1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珠海市高中学业增值评价方法解决的问题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608330" y="1313180"/>
            <a:ext cx="10968990" cy="539623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学生起点不同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试题难度影响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3.“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天花板、地板效应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各校人数差异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计算便捷性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评价显著性标准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结果稳定性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自我状态推断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703580" y="2023110"/>
            <a:ext cx="107842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buNone/>
            </a:pPr>
            <a:r>
              <a:rPr lang="en-US" altLang="zh-CN" sz="4800">
                <a:sym typeface="+mn-ea"/>
              </a:rPr>
              <a:t>2. </a:t>
            </a:r>
            <a:r>
              <a:rPr lang="zh-CN" altLang="en-US" sz="4800">
                <a:sym typeface="+mn-ea"/>
              </a:rPr>
              <a:t>教学评价创新</a:t>
            </a:r>
            <a:endParaRPr lang="zh-CN" altLang="en-US" sz="4800">
              <a:sym typeface="+mn-ea"/>
            </a:endParaRPr>
          </a:p>
          <a:p>
            <a:pPr marL="0" indent="0" algn="ctr">
              <a:buNone/>
            </a:pPr>
            <a:endParaRPr lang="en-US" altLang="zh-CN" sz="3200">
              <a:sym typeface="+mn-ea"/>
            </a:endParaRPr>
          </a:p>
          <a:p>
            <a:pPr marL="0" indent="0" algn="ctr">
              <a:buNone/>
            </a:pPr>
            <a:r>
              <a:rPr lang="en-US" altLang="zh-CN" sz="3200">
                <a:sym typeface="+mn-ea"/>
              </a:rPr>
              <a:t>2.3 </a:t>
            </a:r>
            <a:r>
              <a:rPr lang="zh-CN" altLang="en-US" sz="3200">
                <a:sym typeface="+mn-ea"/>
              </a:rPr>
              <a:t>常见应用场景</a:t>
            </a:r>
            <a:endParaRPr lang="zh-CN" altLang="en-US" sz="3200"/>
          </a:p>
          <a:p>
            <a:pPr marL="0" indent="0">
              <a:buNone/>
            </a:pPr>
            <a:r>
              <a:rPr lang="en-US" altLang="zh-CN" sz="3200">
                <a:sym typeface="+mn-ea"/>
              </a:rPr>
              <a:t>       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516325" y="427425"/>
            <a:ext cx="10969200" cy="705600"/>
          </a:xfrm>
        </p:spPr>
        <p:txBody>
          <a:bodyPr>
            <a:normAutofit/>
          </a:bodyPr>
          <a:p>
            <a:r>
              <a:rPr lang="en-US" sz="2800"/>
              <a:t>2.3.1 </a:t>
            </a:r>
            <a:r>
              <a:rPr lang="zh-CN" altLang="en-US" sz="2800"/>
              <a:t>整体教学效果评价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67970" y="1500505"/>
            <a:ext cx="2464435" cy="2557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445" y="1481455"/>
            <a:ext cx="1652905" cy="2480310"/>
          </a:xfrm>
          <a:prstGeom prst="rect">
            <a:avLst/>
          </a:prstGeom>
        </p:spPr>
      </p:pic>
      <p:sp>
        <p:nvSpPr>
          <p:cNvPr id="7" name="文本框 6"/>
          <p:cNvSpPr txBox="true"/>
          <p:nvPr/>
        </p:nvSpPr>
        <p:spPr>
          <a:xfrm>
            <a:off x="913765" y="419163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上次成绩</a:t>
            </a:r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2872105" y="2891155"/>
            <a:ext cx="1183005" cy="577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true"/>
          <p:nvPr/>
        </p:nvSpPr>
        <p:spPr>
          <a:xfrm>
            <a:off x="4682490" y="41205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本次成绩</a:t>
            </a:r>
            <a:endParaRPr lang="zh-CN" altLang="en-US"/>
          </a:p>
        </p:txBody>
      </p:sp>
      <p:sp>
        <p:nvSpPr>
          <p:cNvPr id="11" name="文本框 10"/>
          <p:cNvSpPr txBox="true"/>
          <p:nvPr/>
        </p:nvSpPr>
        <p:spPr>
          <a:xfrm>
            <a:off x="2986405" y="1842135"/>
            <a:ext cx="10687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学业增值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40" y="478155"/>
            <a:ext cx="5467985" cy="4641215"/>
          </a:xfrm>
          <a:prstGeom prst="rect">
            <a:avLst/>
          </a:prstGeom>
        </p:spPr>
      </p:pic>
      <p:sp>
        <p:nvSpPr>
          <p:cNvPr id="13" name="文本框 12"/>
          <p:cNvSpPr txBox="true"/>
          <p:nvPr/>
        </p:nvSpPr>
        <p:spPr>
          <a:xfrm>
            <a:off x="217805" y="5364480"/>
            <a:ext cx="11447780" cy="1265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2960"/>
              </a:lnSpc>
              <a:buNone/>
            </a:pPr>
            <a:r>
              <a:rPr lang="zh-CN" altLang="en-US" sz="20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起点对齐：以某次成绩（如入学或分班</a:t>
            </a:r>
            <a:r>
              <a:rPr lang="en-US" altLang="zh-CN" sz="20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…</a:t>
            </a:r>
            <a:r>
              <a:rPr lang="zh-CN" altLang="en-US" sz="20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）为起点，使用现阶段的某次学业测试成绩为终点，研究学生群体的学业水平变化，将其与其他样本单位的学生学业水平进步程度进行对比，反映学业水平成长效果（教学效果）。</a:t>
            </a:r>
            <a:endParaRPr lang="zh-CN" altLang="en-US" sz="18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  <a:p>
            <a:pPr>
              <a:lnSpc>
                <a:spcPts val="2960"/>
              </a:lnSpc>
              <a:buNone/>
            </a:pPr>
            <a:endParaRPr lang="zh-CN" altLang="en-US" sz="18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516325" y="427425"/>
            <a:ext cx="10969200" cy="705600"/>
          </a:xfrm>
        </p:spPr>
        <p:txBody>
          <a:bodyPr>
            <a:normAutofit/>
          </a:bodyPr>
          <a:p>
            <a:r>
              <a:rPr lang="en-US" sz="2800"/>
              <a:t>2.3.2 </a:t>
            </a:r>
            <a:r>
              <a:rPr lang="zh-CN" altLang="en-US" sz="2800"/>
              <a:t>教学管理工作评价</a:t>
            </a:r>
            <a:endParaRPr lang="zh-CN" altLang="en-US" sz="2800"/>
          </a:p>
        </p:txBody>
      </p:sp>
      <p:sp>
        <p:nvSpPr>
          <p:cNvPr id="13" name="文本框 12"/>
          <p:cNvSpPr txBox="true"/>
          <p:nvPr/>
        </p:nvSpPr>
        <p:spPr>
          <a:xfrm>
            <a:off x="7737475" y="3975735"/>
            <a:ext cx="3928110" cy="23501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2960"/>
              </a:lnSpc>
              <a:buNone/>
            </a:pPr>
            <a:r>
              <a:rPr lang="zh-CN" altLang="en-US" sz="20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多次对比：研究多次成绩与起点的对比，关注不同时期的进步程度，有利于发现教学效果突出显现的重要时间节点，进而研究什么样的工作举措是真正有效果的。</a:t>
            </a:r>
            <a:endParaRPr lang="zh-CN" altLang="en-US" sz="18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" y="1338580"/>
            <a:ext cx="7311390" cy="4793615"/>
          </a:xfrm>
          <a:prstGeom prst="rect">
            <a:avLst/>
          </a:prstGeom>
        </p:spPr>
      </p:pic>
      <p:graphicFrame>
        <p:nvGraphicFramePr>
          <p:cNvPr id="6" name="图表 5"/>
          <p:cNvGraphicFramePr/>
          <p:nvPr/>
        </p:nvGraphicFramePr>
        <p:xfrm>
          <a:off x="7737475" y="951230"/>
          <a:ext cx="3928110" cy="27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516325" y="427425"/>
            <a:ext cx="10969200" cy="705600"/>
          </a:xfrm>
        </p:spPr>
        <p:txBody>
          <a:bodyPr>
            <a:normAutofit/>
          </a:bodyPr>
          <a:p>
            <a:r>
              <a:rPr lang="en-US" sz="2800"/>
              <a:t>2.3.3 </a:t>
            </a:r>
            <a:r>
              <a:rPr lang="zh-CN" altLang="en-US" sz="2800"/>
              <a:t>学科协同评价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5" y="1283335"/>
            <a:ext cx="7408545" cy="4923155"/>
          </a:xfrm>
          <a:prstGeom prst="rect">
            <a:avLst/>
          </a:prstGeom>
        </p:spPr>
      </p:pic>
      <p:sp>
        <p:nvSpPr>
          <p:cNvPr id="10" name="文本框 9"/>
          <p:cNvSpPr txBox="true"/>
          <p:nvPr/>
        </p:nvSpPr>
        <p:spPr>
          <a:xfrm>
            <a:off x="8325485" y="1107440"/>
            <a:ext cx="3406775" cy="17252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2960"/>
              </a:lnSpc>
              <a:buNone/>
            </a:pPr>
            <a:r>
              <a:rPr lang="zh-CN" altLang="en-US" sz="20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分科目对比：分析不同学科的进退步情况，研究不同学科的学业增值效果，并查找工作亮点和不足。</a:t>
            </a:r>
            <a:endParaRPr lang="zh-CN" altLang="en-US" sz="18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8108950" y="2917190"/>
          <a:ext cx="3722370" cy="319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true"/>
          </p:cNvSpPr>
          <p:nvPr/>
        </p:nvSpPr>
        <p:spPr>
          <a:xfrm>
            <a:off x="448945" y="459105"/>
            <a:ext cx="7892415" cy="70548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rtlCol="0" anchor="ctr" anchorCtr="false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800">
                <a:sym typeface="+mn-ea"/>
              </a:rPr>
              <a:t>2.3.4 </a:t>
            </a:r>
            <a:r>
              <a:rPr sz="2800"/>
              <a:t>备课组工作评价</a:t>
            </a:r>
            <a:endParaRPr sz="2800"/>
          </a:p>
        </p:txBody>
      </p:sp>
      <p:pic>
        <p:nvPicPr>
          <p:cNvPr id="12" name="图片 1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647825"/>
            <a:ext cx="7427595" cy="49612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69385" y="1647825"/>
            <a:ext cx="1336675" cy="5020945"/>
          </a:xfrm>
          <a:prstGeom prst="rect">
            <a:avLst/>
          </a:prstGeom>
          <a:noFill/>
          <a:ln w="66675" cmpd="sng">
            <a:solidFill>
              <a:srgbClr val="E440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69385" y="2275840"/>
            <a:ext cx="1336675" cy="931545"/>
          </a:xfrm>
          <a:prstGeom prst="rect">
            <a:avLst/>
          </a:prstGeom>
          <a:noFill/>
          <a:ln w="66675" cmpd="sng">
            <a:solidFill>
              <a:srgbClr val="E440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969385" y="3207385"/>
            <a:ext cx="1336675" cy="1844040"/>
          </a:xfrm>
          <a:prstGeom prst="rect">
            <a:avLst/>
          </a:prstGeom>
          <a:noFill/>
          <a:ln w="66675" cmpd="sng">
            <a:solidFill>
              <a:srgbClr val="E440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true"/>
          <p:nvPr/>
        </p:nvSpPr>
        <p:spPr>
          <a:xfrm>
            <a:off x="9087485" y="1432560"/>
            <a:ext cx="2457450" cy="4949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2960"/>
              </a:lnSpc>
              <a:buNone/>
            </a:pPr>
            <a:r>
              <a:rPr lang="zh-CN" altLang="en-US" sz="20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学校</a:t>
            </a:r>
            <a:r>
              <a:rPr lang="en-US" altLang="zh-CN" sz="20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4</a:t>
            </a:r>
            <a:r>
              <a:rPr lang="zh-CN" altLang="en-US" sz="20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和学校</a:t>
            </a:r>
            <a:r>
              <a:rPr lang="en-US" altLang="zh-CN" sz="20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5</a:t>
            </a:r>
            <a:r>
              <a:rPr lang="zh-CN" altLang="en-US" sz="20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某科目的进步增值都是比较大的，且增值总计是一样的，但两校不同群体的学生表现是存在差异的</a:t>
            </a:r>
            <a:r>
              <a:rPr lang="zh-CN" altLang="en-US" sz="18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。</a:t>
            </a:r>
            <a:endParaRPr lang="zh-CN" altLang="en-US" sz="18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  <a:p>
            <a:pPr>
              <a:lnSpc>
                <a:spcPts val="2960"/>
              </a:lnSpc>
              <a:buNone/>
            </a:pPr>
            <a:endParaRPr lang="zh-CN" altLang="en-US" sz="18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  <a:p>
            <a:pPr>
              <a:lnSpc>
                <a:spcPts val="2960"/>
              </a:lnSpc>
              <a:buNone/>
            </a:pPr>
            <a:r>
              <a:rPr lang="zh-CN" altLang="en-US" sz="18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学校</a:t>
            </a:r>
            <a:r>
              <a:rPr lang="en-US" altLang="zh-CN" sz="18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5</a:t>
            </a:r>
            <a:r>
              <a:rPr lang="zh-CN" altLang="en-US" sz="18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在优生培养上更具优势，而学校</a:t>
            </a:r>
            <a:r>
              <a:rPr lang="en-US" altLang="zh-CN" sz="18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4</a:t>
            </a:r>
            <a:r>
              <a:rPr lang="zh-CN" altLang="en-US" sz="18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在中部及后进生培养方面效果更佳。</a:t>
            </a:r>
            <a:endParaRPr lang="zh-CN" altLang="en-US" sz="18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true"/>
      <p:bldP spid="5" grpId="1" animBg="true"/>
      <p:bldP spid="5" grpId="2" bldLvl="0" animBg="true"/>
      <p:bldP spid="6" grpId="0" bldLvl="0" animBg="true"/>
      <p:bldP spid="6" grpId="1" animBg="true"/>
      <p:bldP spid="6" grpId="2" bldLvl="0" animBg="true"/>
      <p:bldP spid="9" grpId="0" bldLvl="0" animBg="true"/>
      <p:bldP spid="9" grpId="1" animBg="true"/>
      <p:bldP spid="9" grpId="2" bldLvl="0" animBg="tru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10515" y="1647825"/>
            <a:ext cx="8970010" cy="4983480"/>
          </a:xfrm>
          <a:prstGeom prst="rect">
            <a:avLst/>
          </a:prstGeom>
        </p:spPr>
      </p:pic>
      <p:sp>
        <p:nvSpPr>
          <p:cNvPr id="8" name="标题 1"/>
          <p:cNvSpPr>
            <a:spLocks noGrp="true"/>
          </p:cNvSpPr>
          <p:nvPr/>
        </p:nvSpPr>
        <p:spPr>
          <a:xfrm>
            <a:off x="848995" y="385445"/>
            <a:ext cx="7892415" cy="70548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rtlCol="0" anchor="ctr" anchorCtr="false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800">
                <a:sym typeface="+mn-ea"/>
              </a:rPr>
              <a:t>2.3.5 </a:t>
            </a:r>
            <a:r>
              <a:rPr sz="2800"/>
              <a:t>任课教师工作效果评价</a:t>
            </a:r>
            <a:endParaRPr sz="2800"/>
          </a:p>
        </p:txBody>
      </p:sp>
      <p:sp>
        <p:nvSpPr>
          <p:cNvPr id="10" name="文本框 9"/>
          <p:cNvSpPr txBox="true"/>
          <p:nvPr/>
        </p:nvSpPr>
        <p:spPr>
          <a:xfrm>
            <a:off x="9472295" y="741680"/>
            <a:ext cx="2585720" cy="5782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2960"/>
              </a:lnSpc>
              <a:buNone/>
            </a:pPr>
            <a:r>
              <a:rPr lang="en-US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5</a:t>
            </a:r>
            <a:r>
              <a:rPr lang="zh-CN" altLang="en-US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班的学生中后段进步明显，而前端学生退步较大，可能是授课教师在基础落实方面做得较好，但对中等以上的学生关注不足，前端学生出现吃不饱现象。</a:t>
            </a:r>
            <a:endParaRPr lang="zh-CN" altLang="en-US" sz="16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  <a:p>
            <a:pPr>
              <a:lnSpc>
                <a:spcPts val="2960"/>
              </a:lnSpc>
              <a:buNone/>
            </a:pPr>
            <a:endParaRPr lang="zh-CN" altLang="en-US" sz="16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  <a:p>
            <a:pPr>
              <a:lnSpc>
                <a:spcPts val="2960"/>
              </a:lnSpc>
              <a:buNone/>
            </a:pPr>
            <a:r>
              <a:rPr lang="en-US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8</a:t>
            </a:r>
            <a:r>
              <a:rPr lang="zh-CN" altLang="en-US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班前端学生进步明显，后进生退步较大，呈两极分化趋势，可能是教师关注了优生发展，但对于后进生的关注不足。</a:t>
            </a:r>
            <a:endParaRPr lang="zh-CN" altLang="en-US" sz="16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  <a:p>
            <a:pPr>
              <a:lnSpc>
                <a:spcPts val="2960"/>
              </a:lnSpc>
              <a:buNone/>
            </a:pPr>
            <a:endParaRPr lang="zh-CN" altLang="en-US" sz="16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  <a:p>
            <a:pPr>
              <a:lnSpc>
                <a:spcPts val="2960"/>
              </a:lnSpc>
              <a:buNone/>
            </a:pPr>
            <a:r>
              <a:rPr lang="en-US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12</a:t>
            </a:r>
            <a:r>
              <a:rPr lang="zh-CN" altLang="en-US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班全面退步，亟需调整教学策略和教学方法。</a:t>
            </a:r>
            <a:endParaRPr lang="zh-CN" altLang="en-US" sz="16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32530" y="2747010"/>
            <a:ext cx="716280" cy="2560320"/>
          </a:xfrm>
          <a:prstGeom prst="rect">
            <a:avLst/>
          </a:prstGeom>
          <a:noFill/>
          <a:ln w="66675" cmpd="sng">
            <a:solidFill>
              <a:srgbClr val="E440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33415" y="2747010"/>
            <a:ext cx="718185" cy="2204085"/>
          </a:xfrm>
          <a:prstGeom prst="rect">
            <a:avLst/>
          </a:prstGeom>
          <a:noFill/>
          <a:ln w="66675" cmpd="sng">
            <a:solidFill>
              <a:srgbClr val="E440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562340" y="2805430"/>
            <a:ext cx="718185" cy="2204085"/>
          </a:xfrm>
          <a:prstGeom prst="rect">
            <a:avLst/>
          </a:prstGeom>
          <a:noFill/>
          <a:ln w="66675" cmpd="sng">
            <a:solidFill>
              <a:srgbClr val="E440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true"/>
      <p:bldP spid="7" grpId="1" animBg="true"/>
      <p:bldP spid="7" grpId="2" bldLvl="0" animBg="true"/>
      <p:bldP spid="11" grpId="0" bldLvl="0" animBg="true"/>
      <p:bldP spid="11" grpId="1" animBg="true"/>
      <p:bldP spid="11" grpId="2" bldLvl="0" animBg="true"/>
      <p:bldP spid="6" grpId="0" bldLvl="0" animBg="true"/>
      <p:bldP spid="6" grpId="1" animBg="true"/>
      <p:bldP spid="6" grpId="2" bldLvl="0" animBg="tru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角三角形 13"/>
          <p:cNvSpPr/>
          <p:nvPr/>
        </p:nvSpPr>
        <p:spPr>
          <a:xfrm>
            <a:off x="444500" y="6045200"/>
            <a:ext cx="2174875" cy="914400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b="1" strike="noStrike" noProof="1"/>
          </a:p>
        </p:txBody>
      </p:sp>
      <p:sp>
        <p:nvSpPr>
          <p:cNvPr id="15" name="直角三角形 14"/>
          <p:cNvSpPr/>
          <p:nvPr/>
        </p:nvSpPr>
        <p:spPr>
          <a:xfrm>
            <a:off x="-85725" y="4622800"/>
            <a:ext cx="1244600" cy="23368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DF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b="1" strike="noStrike" noProof="1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b="1" strike="noStrike" noProof="1" smtClean="0">
                <a:latin typeface="Arial" panose="0208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b="1" strike="noStrike" noProof="1" smtClean="0">
              <a:latin typeface="Arial" panose="0208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直角三角形 15"/>
          <p:cNvSpPr/>
          <p:nvPr/>
        </p:nvSpPr>
        <p:spPr>
          <a:xfrm rot="16200000">
            <a:off x="10621963" y="5287963"/>
            <a:ext cx="1311275" cy="18288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b="1" strike="noStrike" noProof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灯片编号占位符 14"/>
          <p:cNvSpPr>
            <a:spLocks noGrp="true"/>
          </p:cNvSpPr>
          <p:nvPr/>
        </p:nvSpPr>
        <p:spPr>
          <a:xfrm>
            <a:off x="9004300" y="6442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fld id="{49AE70B2-8BF9-45C0-BB95-33D1B9D3A854}" type="slidenum">
              <a:rPr lang="zh-CN" altLang="en-US" b="1" strike="noStrike" noProof="1" smtClean="0">
                <a:latin typeface="Arial" panose="0208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b="1" strike="noStrike" noProof="1" smtClean="0">
              <a:latin typeface="Arial" panose="0208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true"/>
          <p:nvPr/>
        </p:nvSpPr>
        <p:spPr>
          <a:xfrm>
            <a:off x="314325" y="227965"/>
            <a:ext cx="43180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j-cs"/>
                <a:sym typeface="+mn-ea"/>
              </a:rPr>
              <a:t>2.3.6 班主任工作评价</a:t>
            </a:r>
            <a:endParaRPr lang="zh-CN" altLang="en-US" sz="2800" b="1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2150745" y="890270"/>
          <a:ext cx="7380000" cy="147574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1476000"/>
                <a:gridCol w="1476000"/>
                <a:gridCol w="1476000"/>
                <a:gridCol w="1476000"/>
                <a:gridCol w="1476000"/>
              </a:tblGrid>
              <a:tr h="3327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/>
                        <a:t>行政班</a:t>
                      </a:r>
                      <a:endParaRPr lang="zh-CN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/>
                        <a:t>超两标人数</a:t>
                      </a:r>
                      <a:endParaRPr lang="zh-CN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/>
                        <a:t>超一标人数</a:t>
                      </a:r>
                      <a:endParaRPr lang="zh-CN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/>
                        <a:t>退一标人数</a:t>
                      </a:r>
                      <a:endParaRPr lang="zh-CN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/>
                        <a:t>退两标人数</a:t>
                      </a:r>
                      <a:endParaRPr lang="zh-CN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1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0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3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6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0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2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0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0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11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1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3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0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4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6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2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4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0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3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6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1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5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0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4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2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0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6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1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7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2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0</a:t>
                      </a:r>
                      <a:endParaRPr lang="en-US" altLang="en-US" sz="1800"/>
                    </a:p>
                  </a:txBody>
                  <a:tcPr marL="12700" marR="12700" marT="12700" vert="horz" anchor="ctr" anchorCtr="false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文本框 7"/>
          <p:cNvSpPr txBox="true"/>
          <p:nvPr/>
        </p:nvSpPr>
        <p:spPr>
          <a:xfrm>
            <a:off x="504825" y="5832475"/>
            <a:ext cx="11359515" cy="4686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ts val="2960"/>
              </a:lnSpc>
              <a:buNone/>
            </a:pPr>
            <a:r>
              <a:rPr lang="zh-CN" altLang="en-US" sz="18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将退步大的学生找出来，发现他们的问题学科或知识点，并开展有针对性的教学活动。</a:t>
            </a:r>
            <a:endParaRPr lang="zh-CN" altLang="en-US" sz="18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  <a:p>
            <a:pPr algn="ctr">
              <a:lnSpc>
                <a:spcPts val="2960"/>
              </a:lnSpc>
              <a:buNone/>
            </a:pPr>
            <a:endParaRPr lang="zh-CN" altLang="en-US" sz="18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45450" y="1550670"/>
            <a:ext cx="1485900" cy="106616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/>
        </p:nvGraphicFramePr>
        <p:xfrm>
          <a:off x="314325" y="4030980"/>
          <a:ext cx="11700000" cy="166370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626745"/>
                <a:gridCol w="1388110"/>
                <a:gridCol w="685145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022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班级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考号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类别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方正书宋_GBK" panose="02000000000000000000" charset="-122"/>
                        </a:rPr>
                        <a:t>语文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方正书宋_GBK" panose="02000000000000000000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数学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英语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物理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化学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生物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政治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历史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地理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六科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物理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-162.0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-23.0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-14.3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B8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-159.3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6B6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-12.7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88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-88.2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E78"/>
                    </a:solidFill>
                  </a:tcPr>
                </a:tc>
              </a:tr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物理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-68.6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-109.5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-7.6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BF7C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-37.0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58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-6.3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-71.7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08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-76.2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27F"/>
                    </a:solidFill>
                  </a:tcPr>
                </a:tc>
              </a:tr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物理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-195.2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-108.1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17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-6.9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C7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18.5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-38.2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8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-67.0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-74.5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382"/>
                    </a:solidFill>
                  </a:tcPr>
                </a:tc>
              </a:tr>
              <a:tr h="19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80604020202020204" pitchFamily="34" charset="0"/>
                          <a:ea typeface="Calibri" panose="020F0502020204030204" charset="-122"/>
                        </a:rPr>
                        <a:t>历史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Arial" panose="02080604020202020204" pitchFamily="34" charset="0"/>
                        <a:ea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-113.7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A7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-21.5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-25.5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C27C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-128.9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-33.4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A7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-69.7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-70.8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false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83"/>
                    </a:solidFill>
                  </a:tcPr>
                </a:tc>
              </a:tr>
            </a:tbl>
          </a:graphicData>
        </a:graphic>
      </p:graphicFrame>
      <p:sp>
        <p:nvSpPr>
          <p:cNvPr id="7" name="左箭头 6"/>
          <p:cNvSpPr/>
          <p:nvPr/>
        </p:nvSpPr>
        <p:spPr>
          <a:xfrm rot="18600000">
            <a:off x="6628765" y="2944495"/>
            <a:ext cx="1633220" cy="683895"/>
          </a:xfrm>
          <a:prstGeom prst="leftArrow">
            <a:avLst/>
          </a:prstGeom>
          <a:gradFill>
            <a:gsLst>
              <a:gs pos="0">
                <a:srgbClr val="FE4444">
                  <a:alpha val="19000"/>
                </a:srgbClr>
              </a:gs>
              <a:gs pos="100000">
                <a:srgbClr val="832B2B"/>
              </a:gs>
            </a:gsLst>
            <a:lin ang="5400000" scaled="false"/>
          </a:gra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true"/>
          </p:cNvSpPr>
          <p:nvPr/>
        </p:nvSpPr>
        <p:spPr>
          <a:xfrm>
            <a:off x="733425" y="415290"/>
            <a:ext cx="7892415" cy="70548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rtlCol="0" anchor="ctr" anchorCtr="false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800"/>
              <a:t>2.3.7 </a:t>
            </a:r>
            <a:r>
              <a:rPr sz="2800"/>
              <a:t>学生评价及个性化培养</a:t>
            </a:r>
            <a:endParaRPr sz="2800"/>
          </a:p>
        </p:txBody>
      </p:sp>
      <p:pic>
        <p:nvPicPr>
          <p:cNvPr id="5" name="图片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" y="1511300"/>
            <a:ext cx="3316605" cy="51555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205" y="1564640"/>
            <a:ext cx="3354070" cy="52393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20" y="1511300"/>
            <a:ext cx="3676650" cy="5347335"/>
          </a:xfrm>
          <a:prstGeom prst="rect">
            <a:avLst/>
          </a:prstGeom>
        </p:spPr>
      </p:pic>
      <p:sp>
        <p:nvSpPr>
          <p:cNvPr id="10" name="文本框 9"/>
          <p:cNvSpPr txBox="true"/>
          <p:nvPr/>
        </p:nvSpPr>
        <p:spPr>
          <a:xfrm>
            <a:off x="8413115" y="884555"/>
            <a:ext cx="3272155" cy="5782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2960"/>
              </a:lnSpc>
              <a:buNone/>
            </a:pPr>
            <a:r>
              <a:rPr lang="zh-CN" altLang="en-US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可以利用</a:t>
            </a:r>
            <a:r>
              <a:rPr lang="en-US" altLang="zh-CN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“</a:t>
            </a:r>
            <a:r>
              <a:rPr lang="zh-CN" altLang="en-US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学生明细</a:t>
            </a:r>
            <a:r>
              <a:rPr lang="en-US" altLang="zh-CN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”</a:t>
            </a:r>
            <a:r>
              <a:rPr lang="zh-CN" altLang="en-US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标签页，精准找到进退步增值大的学生，并开展有针对性的个性化的教育教学活动。</a:t>
            </a:r>
            <a:endParaRPr lang="zh-CN" altLang="en-US" sz="16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  <a:p>
            <a:pPr>
              <a:lnSpc>
                <a:spcPts val="2960"/>
              </a:lnSpc>
              <a:buNone/>
            </a:pPr>
            <a:endParaRPr lang="zh-CN" altLang="en-US" sz="16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  <a:p>
            <a:pPr>
              <a:lnSpc>
                <a:spcPts val="2960"/>
              </a:lnSpc>
              <a:buNone/>
            </a:pPr>
            <a:r>
              <a:rPr lang="zh-CN" altLang="en-US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寻找进步较大的学生，鼓励他们写下他们认为对自己的成绩进步最有帮助的人和事。总结其中共性之处，可为调整管理策略和教学策略提供参考。</a:t>
            </a:r>
            <a:endParaRPr lang="zh-CN" altLang="en-US" sz="16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  <a:p>
            <a:pPr>
              <a:lnSpc>
                <a:spcPts val="2960"/>
              </a:lnSpc>
              <a:buNone/>
            </a:pPr>
            <a:endParaRPr lang="zh-CN" altLang="en-US" sz="16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  <a:p>
            <a:pPr>
              <a:lnSpc>
                <a:spcPts val="2960"/>
              </a:lnSpc>
              <a:buNone/>
            </a:pPr>
            <a:r>
              <a:rPr lang="zh-CN" altLang="en-US" sz="1600" b="1">
                <a:solidFill>
                  <a:srgbClr val="000000"/>
                </a:solidFill>
                <a:latin typeface="楷体_GB2312" panose="02010609030101010101" charset="-122"/>
                <a:sym typeface="+mn-ea"/>
              </a:rPr>
              <a:t>同理，找到退步比较大的学生，关心了解其退步的原因，也能为教育教学提供助力。</a:t>
            </a:r>
            <a:endParaRPr lang="zh-CN" altLang="en-US" sz="1600" b="1">
              <a:solidFill>
                <a:srgbClr val="000000"/>
              </a:solidFill>
              <a:latin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382770" y="2292350"/>
            <a:ext cx="4307840" cy="1691640"/>
          </a:xfrm>
        </p:spPr>
        <p:txBody>
          <a:bodyPr>
            <a:noAutofit/>
          </a:bodyPr>
          <a:lstStyle/>
          <a:p>
            <a:r>
              <a:rPr lang="zh-CN" altLang="en-US" sz="8800"/>
              <a:t>谢</a:t>
            </a:r>
            <a:r>
              <a:rPr lang="en-US" altLang="zh-CN" sz="8800"/>
              <a:t> </a:t>
            </a:r>
            <a:r>
              <a:rPr lang="zh-CN" altLang="en-US" sz="8800"/>
              <a:t>谢！</a:t>
            </a:r>
            <a:endParaRPr lang="zh-CN" altLang="en-US" sz="8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1485" y="142240"/>
            <a:ext cx="11268075" cy="66154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385570" y="267970"/>
            <a:ext cx="9319895" cy="63906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true">
            <a:off x="2751455" y="2397760"/>
            <a:ext cx="3101340" cy="37465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 flipV="true">
            <a:off x="1605915" y="4764405"/>
            <a:ext cx="1743710" cy="18415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9545320" y="4203700"/>
            <a:ext cx="525780" cy="254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80820" y="278765"/>
            <a:ext cx="9091930" cy="6396990"/>
          </a:xfrm>
          <a:prstGeom prst="rect">
            <a:avLst/>
          </a:prstGeom>
        </p:spPr>
      </p:pic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 flipV="true">
            <a:off x="5236210" y="6047105"/>
            <a:ext cx="5074920" cy="4318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 flipV="true">
            <a:off x="1527175" y="6642100"/>
            <a:ext cx="2905760" cy="33655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4660" y="2003425"/>
            <a:ext cx="5288915" cy="24930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610" y="179070"/>
            <a:ext cx="5384165" cy="38836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215" y="4062730"/>
            <a:ext cx="5369560" cy="26149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" y="868045"/>
            <a:ext cx="5455920" cy="2471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785" y="868680"/>
            <a:ext cx="6116320" cy="5461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" y="3823335"/>
            <a:ext cx="4832985" cy="23583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7.xml><?xml version="1.0" encoding="utf-8"?>
<p:tagLst xmlns:p="http://schemas.openxmlformats.org/presentationml/2006/main">
  <p:tag name="KSO_WM_UNIT_TABLE_BEAUTIFY" val="smartTable{8611f03f-a551-487b-b030-5e5631472e86}"/>
  <p:tag name="TABLE_ENDDRAG_ORIGIN_RECT" val="413*109"/>
  <p:tag name="TABLE_ENDDRAG_RECT" val="52*137*413*109"/>
</p:tagLst>
</file>

<file path=ppt/tags/tag108.xml><?xml version="1.0" encoding="utf-8"?>
<p:tagLst xmlns:p="http://schemas.openxmlformats.org/presentationml/2006/main">
  <p:tag name="KSO_WM_UNIT_TABLE_BEAUTIFY" val="smartTable{3304312d-ebba-4b26-b8a6-542ed7941d30}"/>
  <p:tag name="TABLE_ENDDRAG_ORIGIN_RECT" val="413*109"/>
  <p:tag name="TABLE_ENDDRAG_RECT" val="52*137*413*109"/>
  <p:tag name="KSO_WM_BEAUTIFY_FLAG" val=""/>
</p:tagLst>
</file>

<file path=ppt/tags/tag109.xml><?xml version="1.0" encoding="utf-8"?>
<p:tagLst xmlns:p="http://schemas.openxmlformats.org/presentationml/2006/main">
  <p:tag name="KSO_WM_UNIT_TABLE_BEAUTIFY" val="smartTable{1e68f425-083e-44f8-91c7-09192bd111e1}"/>
  <p:tag name="TABLE_ENDDRAG_ORIGIN_RECT" val="409*122"/>
  <p:tag name="TABLE_ENDDRAG_RECT" val="528*210*409*122"/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1.xml><?xml version="1.0" encoding="utf-8"?>
<p:tagLst xmlns:p="http://schemas.openxmlformats.org/presentationml/2006/main">
  <p:tag name="KSO_WM_UNIT_TABLE_BEAUTIFY" val="smartTable{e7d19d14-e6e2-4225-89a2-64131ce55bc1}"/>
</p:tagLst>
</file>

<file path=ppt/tags/tag112.xml><?xml version="1.0" encoding="utf-8"?>
<p:tagLst xmlns:p="http://schemas.openxmlformats.org/presentationml/2006/main">
  <p:tag name="KSO_WM_UNIT_TABLE_BEAUTIFY" val="smartTable{676cea73-b120-4eb8-bd2d-57f76f7c9d0f}"/>
  <p:tag name="TABLE_ENDDRAG_ORIGIN_RECT" val="593*139"/>
  <p:tag name="TABLE_ENDDRAG_RECT" val="239*333*593*139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4.xml><?xml version="1.0" encoding="utf-8"?>
<p:tagLst xmlns:p="http://schemas.openxmlformats.org/presentationml/2006/main">
  <p:tag name="KSO_WM_UNIT_TABLE_BEAUTIFY" val="smartTable{676cea73-b120-4eb8-bd2d-57f76f7c9d0f}"/>
  <p:tag name="TABLE_ENDDRAG_ORIGIN_RECT" val="593*139"/>
  <p:tag name="TABLE_ENDDRAG_RECT" val="239*333*593*139"/>
</p:tagLst>
</file>

<file path=ppt/tags/tag115.xml><?xml version="1.0" encoding="utf-8"?>
<p:tagLst xmlns:p="http://schemas.openxmlformats.org/presentationml/2006/main">
  <p:tag name="KSO_WM_UNIT_TABLE_BEAUTIFY" val="smartTable{2a688a3e-a390-4c1a-afc3-5a13588ca7ac}"/>
  <p:tag name="TABLE_ENDDRAG_ORIGIN_RECT" val="756*150"/>
  <p:tag name="TABLE_ENDDRAG_RECT" val="87*339*756*150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7.xml><?xml version="1.0" encoding="utf-8"?>
<p:tagLst xmlns:p="http://schemas.openxmlformats.org/presentationml/2006/main">
  <p:tag name="KSO_WM_UNIT_TABLE_BEAUTIFY" val="smartTable{2a688a3e-a390-4c1a-afc3-5a13588ca7ac}"/>
  <p:tag name="TABLE_ENDDRAG_ORIGIN_RECT" val="756*150"/>
  <p:tag name="TABLE_ENDDRAG_RECT" val="87*339*756*150"/>
</p:tagLst>
</file>

<file path=ppt/tags/tag118.xml><?xml version="1.0" encoding="utf-8"?>
<p:tagLst xmlns:p="http://schemas.openxmlformats.org/presentationml/2006/main">
  <p:tag name="KSO_WM_UNIT_TABLE_BEAUTIFY" val="smartTable{5781ba83-6522-4e25-b09b-0ffa27e328fe}"/>
  <p:tag name="TABLE_ENDDRAG_ORIGIN_RECT" val="748*168"/>
  <p:tag name="TABLE_ENDDRAG_RECT" val="84*344*748*168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12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12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4.xml><?xml version="1.0" encoding="utf-8"?>
<p:tagLst xmlns:p="http://schemas.openxmlformats.org/presentationml/2006/main">
  <p:tag name="KSO_WM_UNIT_TABLE_BEAUTIFY" val="smartTable{5781ba83-6522-4e25-b09b-0ffa27e328fe}"/>
  <p:tag name="TABLE_ENDDRAG_ORIGIN_RECT" val="748*168"/>
  <p:tag name="TABLE_ENDDRAG_RECT" val="84*344*748*168"/>
</p:tagLst>
</file>

<file path=ppt/tags/tag125.xml><?xml version="1.0" encoding="utf-8"?>
<p:tagLst xmlns:p="http://schemas.openxmlformats.org/presentationml/2006/main">
  <p:tag name="KSO_WM_UNIT_TABLE_BEAUTIFY" val="smartTable{5c37dc7c-c16e-4fd0-9b0c-9c7577ed2bc6}"/>
  <p:tag name="TABLE_ENDDRAG_ORIGIN_RECT" val="744*117"/>
  <p:tag name="TABLE_ENDDRAG_RECT" val="82*347*744*117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7.xml><?xml version="1.0" encoding="utf-8"?>
<p:tagLst xmlns:p="http://schemas.openxmlformats.org/presentationml/2006/main">
  <p:tag name="KSO_WM_UNIT_TABLE_BEAUTIFY" val="smartTable{907951c1-307f-4285-9b09-3c7e32e04702}"/>
</p:tagLst>
</file>

<file path=ppt/tags/tag128.xml><?xml version="1.0" encoding="utf-8"?>
<p:tagLst xmlns:p="http://schemas.openxmlformats.org/presentationml/2006/main">
  <p:tag name="KSO_WM_UNIT_TABLE_BEAUTIFY" val="smartTable{ac2aca6a-271a-48d6-80a9-dc2ce02ebeb7}"/>
  <p:tag name="TABLE_ENDDRAG_ORIGIN_RECT" val="359*168"/>
  <p:tag name="TABLE_ENDDRAG_RECT" val="24*141*359*168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ABLE_BEAUTIFY" val="smartTable{4af41c27-23de-4fe8-ada8-9cb661b11990}"/>
  <p:tag name="TABLE_ENDDRAG_ORIGIN_RECT" val="244*413"/>
  <p:tag name="TABLE_ENDDRAG_RECT" val="56*126*244*413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3.xml><?xml version="1.0" encoding="utf-8"?>
<p:tagLst xmlns:p="http://schemas.openxmlformats.org/presentationml/2006/main">
  <p:tag name="KSO_WM_UNIT_TABLE_BEAUTIFY" val="smartTable{505500a1-e546-493b-a3b1-4192541c7e49}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5.xml><?xml version="1.0" encoding="utf-8"?>
<p:tagLst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13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13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8.xml><?xml version="1.0" encoding="utf-8"?>
<p:tagLst xmlns:p="http://schemas.openxmlformats.org/presentationml/2006/main">
  <p:tag name="KSO_WM_UNIT_PLACING_PICTURE_USER_VIEWPORT" val="{&quot;height&quot;:5936,&quot;width&quot;:7220}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ABLE_BEAUTIFY" val="smartTable{2d870352-3aab-4fab-9f3f-c11e5a18d21a}"/>
</p:tagLst>
</file>

<file path=ppt/tags/tag141.xml><?xml version="1.0" encoding="utf-8"?>
<p:tagLst xmlns:p="http://schemas.openxmlformats.org/presentationml/2006/main">
  <p:tag name="KSO_WM_UNIT_TABLE_BEAUTIFY" val="smartTable{3a1a96e6-e787-40ac-a4f9-5000bcc7c831}"/>
  <p:tag name="TABLE_ENDDRAG_ORIGIN_RECT" val="732*437"/>
  <p:tag name="TABLE_ENDDRAG_RECT" val="31*83*732*437"/>
</p:tagLst>
</file>

<file path=ppt/tags/tag14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UNIT_PLACING_PICTURE_USER_VIEWPORT" val="{&quot;height&quot;:6675,&quot;width&quot;:11370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8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8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M_UNIT_FILL_FORE_SCHEMECOLOR_INDEX_BRIGHTNESS" val="0.6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UNIT_FILL_FORE_SCHEMECOLOR_INDEX_BRIGHTNESS" val="0.6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UNIT_FILL_FORE_SCHEMECOLOR_INDEX_BRIGHTNESS" val="0.6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KSO_WM_UNIT_FILL_FORE_SCHEMECOLOR_INDEX_BRIGHTNESS" val="0.6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PLACING_PICTURE_USER_VIEWPORT" val="{&quot;height&quot;:5936,&quot;width&quot;:7220}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p="http://schemas.openxmlformats.org/presentationml/2006/main">
  <p:tag name="KSO_WM_UNIT_TABLE_BEAUTIFY" val="smartTable{b410afcd-93d6-414d-8b5f-52c95f136a9d}"/>
  <p:tag name="TABLE_ENDDRAG_ORIGIN_RECT" val="622*452"/>
  <p:tag name="TABLE_ENDDRAG_RECT" val="99*76*622*452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5711</Words>
  <Application>WPS 演示</Application>
  <PresentationFormat>宽屏</PresentationFormat>
  <Paragraphs>1615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78" baseType="lpstr">
      <vt:lpstr>Arial</vt:lpstr>
      <vt:lpstr>宋体</vt:lpstr>
      <vt:lpstr>Wingdings</vt:lpstr>
      <vt:lpstr>DejaVu Sans</vt:lpstr>
      <vt:lpstr>Wingdings</vt:lpstr>
      <vt:lpstr>华文仿宋</vt:lpstr>
      <vt:lpstr>Impact</vt:lpstr>
      <vt:lpstr>Open Sans Extrabold</vt:lpstr>
      <vt:lpstr>Baghdad</vt:lpstr>
      <vt:lpstr>微软雅黑</vt:lpstr>
      <vt:lpstr>Times New Roman</vt:lpstr>
      <vt:lpstr>汉仪锐智简</vt:lpstr>
      <vt:lpstr>汉仪粗简黑简</vt:lpstr>
      <vt:lpstr>Cambria Math</vt:lpstr>
      <vt:lpstr>DejaVu Math TeX Gyre</vt:lpstr>
      <vt:lpstr>微软雅黑</vt:lpstr>
      <vt:lpstr>方正黑体_GBK</vt:lpstr>
      <vt:lpstr>仿宋</vt:lpstr>
      <vt:lpstr>方正仿宋_GBK</vt:lpstr>
      <vt:lpstr>Arial Black</vt:lpstr>
      <vt:lpstr>等线</vt:lpstr>
      <vt:lpstr>方正书宋_GBK</vt:lpstr>
      <vt:lpstr>楷体_GB2312</vt:lpstr>
      <vt:lpstr>方正楷体_GBK</vt:lpstr>
      <vt:lpstr>Calibri</vt:lpstr>
      <vt:lpstr>宋体</vt:lpstr>
      <vt:lpstr>Arial Unicode MS</vt:lpstr>
      <vt:lpstr>URW Bookman</vt:lpstr>
      <vt:lpstr>Office 主题​​</vt:lpstr>
      <vt:lpstr>珠海市学业增值评价分析方法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“基于标准正态化的分层回归分析方法”图示</vt:lpstr>
      <vt:lpstr>为什么要分层？</vt:lpstr>
      <vt:lpstr>如何研究学生进退步？</vt:lpstr>
      <vt:lpstr>所有的进步分（残差）近似正态分布</vt:lpstr>
      <vt:lpstr>PowerPoint 演示文稿</vt:lpstr>
      <vt:lpstr>PowerPoint 演示文稿</vt:lpstr>
      <vt:lpstr>PowerPoint 演示文稿</vt:lpstr>
      <vt:lpstr>PowerPoint 演示文稿</vt:lpstr>
      <vt:lpstr>1.对齐（匹配）学生两次考试的成绩（vlookup） 2.分别按成绩由高到低算平均名次（rank.avg) 3.分别用名次计算百分位数（rankit算法,（名次-0.5）/总人数） 4.分别将两次成绩标准正态化（norm.inv(1-百分位数，500，100） </vt:lpstr>
      <vt:lpstr> 5.按上次考试名次高低分二十层（1+int(名次/每层人数）） 6.分别计算二十层的两次考试标准分平均分（用透视表） 7.画出散点图，得到经验回归公式， 8.算出预测分，计算残差（后测分减去预测分的差，代表进步分） 9.计算全体残差标准差，各校残差标准误，各校进步分T值（30人以上，T值大于等于2代表显著进步，小于等于-2代表显著退步） 10.统计进退步超一个标准差和超两个标准差的学生 </vt:lpstr>
      <vt:lpstr>第一步：对齐两次成绩（vlookup）</vt:lpstr>
      <vt:lpstr>第二步：分别按成绩由高到低算平均名次（rank.avg)</vt:lpstr>
      <vt:lpstr>第三步：分别用名次计算百分位数（rankit算法,（名次-0.5）/总人数）</vt:lpstr>
      <vt:lpstr>第四步：分别将两次成绩标准正态化（norm.inv(1-百分位数，500，100）</vt:lpstr>
      <vt:lpstr>PowerPoint 演示文稿</vt:lpstr>
      <vt:lpstr>能否将两次正态化标准分直接作差？</vt:lpstr>
      <vt:lpstr>第五步：按上次考试名次高低分二十层（1+int(名次/每层人数））</vt:lpstr>
      <vt:lpstr>第六步：分别计算二十层的两次考试标准分平均分（用透视表）</vt:lpstr>
      <vt:lpstr>第七步：画出散点图，得到经验回归公式</vt:lpstr>
      <vt:lpstr>珠海2024年高考语数英三科与中考回归散点图</vt:lpstr>
      <vt:lpstr>第八步：根据经验回归公式，算出预测分，计算残差，得到进步分。</vt:lpstr>
      <vt:lpstr>PowerPoint 演示文稿</vt:lpstr>
      <vt:lpstr>第九步：计算全体残差标准差，各校残差标准误，各校进步分T值</vt:lpstr>
      <vt:lpstr>第十步：统计四种进步幅度的人数</vt:lpstr>
      <vt:lpstr>PowerPoint 演示文稿</vt:lpstr>
      <vt:lpstr>珠海市高中学业增值评价方法解决的问题</vt:lpstr>
      <vt:lpstr>PowerPoint 演示文稿</vt:lpstr>
      <vt:lpstr>2.3.1 整体教学效果评价</vt:lpstr>
      <vt:lpstr>2.3.2 教学管理工作评价</vt:lpstr>
      <vt:lpstr>2.3.3 学科协同评价</vt:lpstr>
      <vt:lpstr>PowerPoint 演示文稿</vt:lpstr>
      <vt:lpstr>PowerPoint 演示文稿</vt:lpstr>
      <vt:lpstr>PowerPoint 演示文稿</vt:lpstr>
      <vt:lpstr>PowerPoint 演示文稿</vt:lpstr>
      <vt:lpstr>谢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以教研创新和评价创新促进教学质量提升</dc:title>
  <dc:creator/>
  <cp:lastModifiedBy>sjyj</cp:lastModifiedBy>
  <cp:revision>252</cp:revision>
  <dcterms:created xsi:type="dcterms:W3CDTF">2026-07-10T07:19:31Z</dcterms:created>
  <dcterms:modified xsi:type="dcterms:W3CDTF">2026-07-10T07:19:31Z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2052-11.8.2.9849</vt:lpwstr>
  </property>
  <property fmtid="{D5CDD505-2E9C-101B-9397-08002B2CF9AE}" pid="3" name="ICV">
    <vt:lpwstr>DC37A79D219A40099DEF3E9EB26B5561_13</vt:lpwstr>
  </property>
</Properties>
</file>